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4"/>
  </p:notesMasterIdLst>
  <p:sldIdLst>
    <p:sldId id="4536" r:id="rId2"/>
    <p:sldId id="328" r:id="rId3"/>
    <p:sldId id="3935" r:id="rId4"/>
    <p:sldId id="1029" r:id="rId5"/>
    <p:sldId id="4540" r:id="rId6"/>
    <p:sldId id="4001" r:id="rId7"/>
    <p:sldId id="4084" r:id="rId8"/>
    <p:sldId id="4518" r:id="rId9"/>
    <p:sldId id="4095" r:id="rId10"/>
    <p:sldId id="4378" r:id="rId11"/>
    <p:sldId id="1072" r:id="rId12"/>
    <p:sldId id="4620" r:id="rId13"/>
    <p:sldId id="4429" r:id="rId14"/>
    <p:sldId id="1091" r:id="rId15"/>
    <p:sldId id="4182" r:id="rId16"/>
    <p:sldId id="4430" r:id="rId17"/>
    <p:sldId id="4487" r:id="rId18"/>
    <p:sldId id="4557" r:id="rId19"/>
    <p:sldId id="4488" r:id="rId20"/>
    <p:sldId id="267" r:id="rId21"/>
    <p:sldId id="4534" r:id="rId22"/>
    <p:sldId id="4491" r:id="rId23"/>
    <p:sldId id="4641" r:id="rId24"/>
    <p:sldId id="4643" r:id="rId25"/>
    <p:sldId id="4553" r:id="rId26"/>
    <p:sldId id="4492" r:id="rId27"/>
    <p:sldId id="4493" r:id="rId28"/>
    <p:sldId id="4494" r:id="rId29"/>
    <p:sldId id="4496" r:id="rId30"/>
    <p:sldId id="4495" r:id="rId31"/>
    <p:sldId id="4497" r:id="rId32"/>
    <p:sldId id="4498" r:id="rId33"/>
    <p:sldId id="4499" r:id="rId34"/>
    <p:sldId id="4500" r:id="rId35"/>
    <p:sldId id="4566" r:id="rId36"/>
    <p:sldId id="4533" r:id="rId37"/>
    <p:sldId id="4501" r:id="rId38"/>
    <p:sldId id="4503" r:id="rId39"/>
    <p:sldId id="4504" r:id="rId40"/>
    <p:sldId id="4649" r:id="rId41"/>
    <p:sldId id="4642" r:id="rId42"/>
    <p:sldId id="4650" r:id="rId43"/>
    <p:sldId id="4651" r:id="rId44"/>
    <p:sldId id="4645" r:id="rId45"/>
    <p:sldId id="4511" r:id="rId46"/>
    <p:sldId id="4506" r:id="rId47"/>
    <p:sldId id="4558" r:id="rId48"/>
    <p:sldId id="4560" r:id="rId49"/>
    <p:sldId id="4648" r:id="rId50"/>
    <p:sldId id="4565" r:id="rId51"/>
    <p:sldId id="4646" r:id="rId52"/>
    <p:sldId id="410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49" autoAdjust="0"/>
    <p:restoredTop sz="91408"/>
  </p:normalViewPr>
  <p:slideViewPr>
    <p:cSldViewPr snapToGrid="0" snapToObjects="1">
      <p:cViewPr varScale="1">
        <p:scale>
          <a:sx n="44" d="100"/>
          <a:sy n="44" d="100"/>
        </p:scale>
        <p:origin x="46" y="3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Total Domestic Spending =$29.1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E5-41D4-AFF8-885A4C002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E5-41D4-AFF8-885A4C002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E5-41D4-AFF8-885A4C002B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10B22E6-8E3C-4006-BF65-F30BD667888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C81A13B-B653-4A98-9BF5-5111E5F078AC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2E5-41D4-AFF8-885A4C002B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CAB902-2032-4376-8850-B2C85680682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5FAFF8F-6935-47CF-990D-97F70CABAC30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2E5-41D4-AFF8-885A4C002B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641C56B-E643-4A02-A766-12896BB7977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306DFEC-EABA-4767-8EEF-E3F91CD7C646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2E5-41D4-AFF8-885A4C002B4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Consumption</c:v>
                </c:pt>
                <c:pt idx="1">
                  <c:v>Investment</c:v>
                </c:pt>
                <c:pt idx="2">
                  <c:v>Government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19164.2</c:v>
                </c:pt>
                <c:pt idx="1">
                  <c:v>5004.3999999999996</c:v>
                </c:pt>
                <c:pt idx="2">
                  <c:v>4937.3999999999996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67.8%</c:v>
                  </c:pt>
                  <c:pt idx="1">
                    <c:v>17.7%</c:v>
                  </c:pt>
                  <c:pt idx="2">
                    <c:v>17.5%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C2E5-41D4-AFF8-885A4C002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Single</a:t>
            </a:r>
            <a:r>
              <a:rPr lang="en-US" sz="3200" baseline="0"/>
              <a:t> Family Home Prices</a:t>
            </a:r>
            <a:endParaRPr lang="en-US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US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'Metro_zhvi_uc_sfr_tier_0.33_0.6'!$BF$1:$KK$1</c:f>
              <c:numCache>
                <c:formatCode>m/d/yyyy</c:formatCode>
                <c:ptCount val="240"/>
                <c:pt idx="0">
                  <c:v>38138</c:v>
                </c:pt>
                <c:pt idx="1">
                  <c:v>38168</c:v>
                </c:pt>
                <c:pt idx="2">
                  <c:v>38199</c:v>
                </c:pt>
                <c:pt idx="3">
                  <c:v>38230</c:v>
                </c:pt>
                <c:pt idx="4">
                  <c:v>38260</c:v>
                </c:pt>
                <c:pt idx="5">
                  <c:v>38291</c:v>
                </c:pt>
                <c:pt idx="6">
                  <c:v>38321</c:v>
                </c:pt>
                <c:pt idx="7">
                  <c:v>38352</c:v>
                </c:pt>
                <c:pt idx="8">
                  <c:v>38383</c:v>
                </c:pt>
                <c:pt idx="9">
                  <c:v>38411</c:v>
                </c:pt>
                <c:pt idx="10">
                  <c:v>38442</c:v>
                </c:pt>
                <c:pt idx="11">
                  <c:v>38472</c:v>
                </c:pt>
                <c:pt idx="12">
                  <c:v>38503</c:v>
                </c:pt>
                <c:pt idx="13">
                  <c:v>38533</c:v>
                </c:pt>
                <c:pt idx="14">
                  <c:v>38564</c:v>
                </c:pt>
                <c:pt idx="15">
                  <c:v>38595</c:v>
                </c:pt>
                <c:pt idx="16">
                  <c:v>38625</c:v>
                </c:pt>
                <c:pt idx="17">
                  <c:v>38656</c:v>
                </c:pt>
                <c:pt idx="18">
                  <c:v>38686</c:v>
                </c:pt>
                <c:pt idx="19">
                  <c:v>38717</c:v>
                </c:pt>
                <c:pt idx="20">
                  <c:v>38748</c:v>
                </c:pt>
                <c:pt idx="21">
                  <c:v>38776</c:v>
                </c:pt>
                <c:pt idx="22">
                  <c:v>38807</c:v>
                </c:pt>
                <c:pt idx="23">
                  <c:v>38837</c:v>
                </c:pt>
                <c:pt idx="24">
                  <c:v>38868</c:v>
                </c:pt>
                <c:pt idx="25">
                  <c:v>38898</c:v>
                </c:pt>
                <c:pt idx="26">
                  <c:v>38929</c:v>
                </c:pt>
                <c:pt idx="27">
                  <c:v>38960</c:v>
                </c:pt>
                <c:pt idx="28">
                  <c:v>38990</c:v>
                </c:pt>
                <c:pt idx="29">
                  <c:v>39021</c:v>
                </c:pt>
                <c:pt idx="30">
                  <c:v>39051</c:v>
                </c:pt>
                <c:pt idx="31">
                  <c:v>39082</c:v>
                </c:pt>
                <c:pt idx="32">
                  <c:v>39113</c:v>
                </c:pt>
                <c:pt idx="33">
                  <c:v>39141</c:v>
                </c:pt>
                <c:pt idx="34">
                  <c:v>39172</c:v>
                </c:pt>
                <c:pt idx="35">
                  <c:v>39202</c:v>
                </c:pt>
                <c:pt idx="36">
                  <c:v>39233</c:v>
                </c:pt>
                <c:pt idx="37">
                  <c:v>39263</c:v>
                </c:pt>
                <c:pt idx="38">
                  <c:v>39294</c:v>
                </c:pt>
                <c:pt idx="39">
                  <c:v>39325</c:v>
                </c:pt>
                <c:pt idx="40">
                  <c:v>39355</c:v>
                </c:pt>
                <c:pt idx="41">
                  <c:v>39386</c:v>
                </c:pt>
                <c:pt idx="42">
                  <c:v>39416</c:v>
                </c:pt>
                <c:pt idx="43">
                  <c:v>39447</c:v>
                </c:pt>
                <c:pt idx="44">
                  <c:v>39478</c:v>
                </c:pt>
                <c:pt idx="45">
                  <c:v>39507</c:v>
                </c:pt>
                <c:pt idx="46">
                  <c:v>39538</c:v>
                </c:pt>
                <c:pt idx="47">
                  <c:v>39568</c:v>
                </c:pt>
                <c:pt idx="48">
                  <c:v>39599</c:v>
                </c:pt>
                <c:pt idx="49">
                  <c:v>39629</c:v>
                </c:pt>
                <c:pt idx="50">
                  <c:v>39660</c:v>
                </c:pt>
                <c:pt idx="51">
                  <c:v>39691</c:v>
                </c:pt>
                <c:pt idx="52">
                  <c:v>39721</c:v>
                </c:pt>
                <c:pt idx="53">
                  <c:v>39752</c:v>
                </c:pt>
                <c:pt idx="54">
                  <c:v>39782</c:v>
                </c:pt>
                <c:pt idx="55">
                  <c:v>39813</c:v>
                </c:pt>
                <c:pt idx="56">
                  <c:v>39844</c:v>
                </c:pt>
                <c:pt idx="57">
                  <c:v>39872</c:v>
                </c:pt>
                <c:pt idx="58">
                  <c:v>39903</c:v>
                </c:pt>
                <c:pt idx="59">
                  <c:v>39933</c:v>
                </c:pt>
                <c:pt idx="60">
                  <c:v>39964</c:v>
                </c:pt>
                <c:pt idx="61">
                  <c:v>39994</c:v>
                </c:pt>
                <c:pt idx="62">
                  <c:v>40025</c:v>
                </c:pt>
                <c:pt idx="63">
                  <c:v>40056</c:v>
                </c:pt>
                <c:pt idx="64">
                  <c:v>40086</c:v>
                </c:pt>
                <c:pt idx="65">
                  <c:v>40117</c:v>
                </c:pt>
                <c:pt idx="66">
                  <c:v>40147</c:v>
                </c:pt>
                <c:pt idx="67">
                  <c:v>40178</c:v>
                </c:pt>
                <c:pt idx="68">
                  <c:v>40209</c:v>
                </c:pt>
                <c:pt idx="69">
                  <c:v>40237</c:v>
                </c:pt>
                <c:pt idx="70">
                  <c:v>40268</c:v>
                </c:pt>
                <c:pt idx="71">
                  <c:v>40298</c:v>
                </c:pt>
                <c:pt idx="72">
                  <c:v>40329</c:v>
                </c:pt>
                <c:pt idx="73">
                  <c:v>40359</c:v>
                </c:pt>
                <c:pt idx="74">
                  <c:v>40390</c:v>
                </c:pt>
                <c:pt idx="75">
                  <c:v>40421</c:v>
                </c:pt>
                <c:pt idx="76">
                  <c:v>40451</c:v>
                </c:pt>
                <c:pt idx="77">
                  <c:v>40482</c:v>
                </c:pt>
                <c:pt idx="78">
                  <c:v>40512</c:v>
                </c:pt>
                <c:pt idx="79">
                  <c:v>40543</c:v>
                </c:pt>
                <c:pt idx="80">
                  <c:v>40574</c:v>
                </c:pt>
                <c:pt idx="81">
                  <c:v>40602</c:v>
                </c:pt>
                <c:pt idx="82">
                  <c:v>40633</c:v>
                </c:pt>
                <c:pt idx="83">
                  <c:v>40663</c:v>
                </c:pt>
                <c:pt idx="84">
                  <c:v>40694</c:v>
                </c:pt>
                <c:pt idx="85">
                  <c:v>40724</c:v>
                </c:pt>
                <c:pt idx="86">
                  <c:v>40755</c:v>
                </c:pt>
                <c:pt idx="87">
                  <c:v>40786</c:v>
                </c:pt>
                <c:pt idx="88">
                  <c:v>40816</c:v>
                </c:pt>
                <c:pt idx="89">
                  <c:v>40847</c:v>
                </c:pt>
                <c:pt idx="90">
                  <c:v>40877</c:v>
                </c:pt>
                <c:pt idx="91">
                  <c:v>40908</c:v>
                </c:pt>
                <c:pt idx="92">
                  <c:v>40939</c:v>
                </c:pt>
                <c:pt idx="93">
                  <c:v>40968</c:v>
                </c:pt>
                <c:pt idx="94">
                  <c:v>40999</c:v>
                </c:pt>
                <c:pt idx="95">
                  <c:v>41029</c:v>
                </c:pt>
                <c:pt idx="96">
                  <c:v>41060</c:v>
                </c:pt>
                <c:pt idx="97">
                  <c:v>41090</c:v>
                </c:pt>
                <c:pt idx="98">
                  <c:v>41121</c:v>
                </c:pt>
                <c:pt idx="99">
                  <c:v>41152</c:v>
                </c:pt>
                <c:pt idx="100">
                  <c:v>41182</c:v>
                </c:pt>
                <c:pt idx="101">
                  <c:v>41213</c:v>
                </c:pt>
                <c:pt idx="102">
                  <c:v>41243</c:v>
                </c:pt>
                <c:pt idx="103">
                  <c:v>41274</c:v>
                </c:pt>
                <c:pt idx="104">
                  <c:v>41305</c:v>
                </c:pt>
                <c:pt idx="105">
                  <c:v>41333</c:v>
                </c:pt>
                <c:pt idx="106">
                  <c:v>41364</c:v>
                </c:pt>
                <c:pt idx="107">
                  <c:v>41394</c:v>
                </c:pt>
                <c:pt idx="108">
                  <c:v>41425</c:v>
                </c:pt>
                <c:pt idx="109">
                  <c:v>41455</c:v>
                </c:pt>
                <c:pt idx="110">
                  <c:v>41486</c:v>
                </c:pt>
                <c:pt idx="111">
                  <c:v>41517</c:v>
                </c:pt>
                <c:pt idx="112">
                  <c:v>41547</c:v>
                </c:pt>
                <c:pt idx="113">
                  <c:v>41578</c:v>
                </c:pt>
                <c:pt idx="114">
                  <c:v>41608</c:v>
                </c:pt>
                <c:pt idx="115">
                  <c:v>41639</c:v>
                </c:pt>
                <c:pt idx="116">
                  <c:v>41670</c:v>
                </c:pt>
                <c:pt idx="117">
                  <c:v>41698</c:v>
                </c:pt>
                <c:pt idx="118">
                  <c:v>41729</c:v>
                </c:pt>
                <c:pt idx="119">
                  <c:v>41759</c:v>
                </c:pt>
                <c:pt idx="120">
                  <c:v>41790</c:v>
                </c:pt>
                <c:pt idx="121">
                  <c:v>41820</c:v>
                </c:pt>
                <c:pt idx="122">
                  <c:v>41851</c:v>
                </c:pt>
                <c:pt idx="123">
                  <c:v>41882</c:v>
                </c:pt>
                <c:pt idx="124">
                  <c:v>41912</c:v>
                </c:pt>
                <c:pt idx="125">
                  <c:v>41943</c:v>
                </c:pt>
                <c:pt idx="126">
                  <c:v>41973</c:v>
                </c:pt>
                <c:pt idx="127">
                  <c:v>42004</c:v>
                </c:pt>
                <c:pt idx="128">
                  <c:v>42035</c:v>
                </c:pt>
                <c:pt idx="129">
                  <c:v>42063</c:v>
                </c:pt>
                <c:pt idx="130">
                  <c:v>42094</c:v>
                </c:pt>
                <c:pt idx="131">
                  <c:v>42124</c:v>
                </c:pt>
                <c:pt idx="132">
                  <c:v>42155</c:v>
                </c:pt>
                <c:pt idx="133">
                  <c:v>42185</c:v>
                </c:pt>
                <c:pt idx="134">
                  <c:v>42216</c:v>
                </c:pt>
                <c:pt idx="135">
                  <c:v>42247</c:v>
                </c:pt>
                <c:pt idx="136">
                  <c:v>42277</c:v>
                </c:pt>
                <c:pt idx="137">
                  <c:v>42308</c:v>
                </c:pt>
                <c:pt idx="138">
                  <c:v>42338</c:v>
                </c:pt>
                <c:pt idx="139">
                  <c:v>42369</c:v>
                </c:pt>
                <c:pt idx="140">
                  <c:v>42400</c:v>
                </c:pt>
                <c:pt idx="141">
                  <c:v>42429</c:v>
                </c:pt>
                <c:pt idx="142">
                  <c:v>42460</c:v>
                </c:pt>
                <c:pt idx="143">
                  <c:v>42490</c:v>
                </c:pt>
                <c:pt idx="144">
                  <c:v>42521</c:v>
                </c:pt>
                <c:pt idx="145">
                  <c:v>42551</c:v>
                </c:pt>
                <c:pt idx="146">
                  <c:v>42582</c:v>
                </c:pt>
                <c:pt idx="147">
                  <c:v>42613</c:v>
                </c:pt>
                <c:pt idx="148">
                  <c:v>42643</c:v>
                </c:pt>
                <c:pt idx="149">
                  <c:v>42674</c:v>
                </c:pt>
                <c:pt idx="150">
                  <c:v>42704</c:v>
                </c:pt>
                <c:pt idx="151">
                  <c:v>42735</c:v>
                </c:pt>
                <c:pt idx="152">
                  <c:v>42766</c:v>
                </c:pt>
                <c:pt idx="153">
                  <c:v>42794</c:v>
                </c:pt>
                <c:pt idx="154">
                  <c:v>42825</c:v>
                </c:pt>
                <c:pt idx="155">
                  <c:v>42855</c:v>
                </c:pt>
                <c:pt idx="156">
                  <c:v>42886</c:v>
                </c:pt>
                <c:pt idx="157">
                  <c:v>42916</c:v>
                </c:pt>
                <c:pt idx="158">
                  <c:v>42947</c:v>
                </c:pt>
                <c:pt idx="159">
                  <c:v>42978</c:v>
                </c:pt>
                <c:pt idx="160">
                  <c:v>43008</c:v>
                </c:pt>
                <c:pt idx="161">
                  <c:v>43039</c:v>
                </c:pt>
                <c:pt idx="162">
                  <c:v>43069</c:v>
                </c:pt>
                <c:pt idx="163">
                  <c:v>43100</c:v>
                </c:pt>
                <c:pt idx="164">
                  <c:v>43131</c:v>
                </c:pt>
                <c:pt idx="165">
                  <c:v>43159</c:v>
                </c:pt>
                <c:pt idx="166">
                  <c:v>43190</c:v>
                </c:pt>
                <c:pt idx="167">
                  <c:v>43220</c:v>
                </c:pt>
                <c:pt idx="168">
                  <c:v>43251</c:v>
                </c:pt>
                <c:pt idx="169">
                  <c:v>43281</c:v>
                </c:pt>
                <c:pt idx="170">
                  <c:v>43312</c:v>
                </c:pt>
                <c:pt idx="171">
                  <c:v>43343</c:v>
                </c:pt>
                <c:pt idx="172">
                  <c:v>43373</c:v>
                </c:pt>
                <c:pt idx="173">
                  <c:v>43404</c:v>
                </c:pt>
                <c:pt idx="174">
                  <c:v>43434</c:v>
                </c:pt>
                <c:pt idx="175">
                  <c:v>43465</c:v>
                </c:pt>
                <c:pt idx="176">
                  <c:v>43496</c:v>
                </c:pt>
                <c:pt idx="177">
                  <c:v>43524</c:v>
                </c:pt>
                <c:pt idx="178">
                  <c:v>43555</c:v>
                </c:pt>
                <c:pt idx="179">
                  <c:v>43585</c:v>
                </c:pt>
                <c:pt idx="180">
                  <c:v>43616</c:v>
                </c:pt>
                <c:pt idx="181">
                  <c:v>43646</c:v>
                </c:pt>
                <c:pt idx="182">
                  <c:v>43677</c:v>
                </c:pt>
                <c:pt idx="183">
                  <c:v>43708</c:v>
                </c:pt>
                <c:pt idx="184">
                  <c:v>43738</c:v>
                </c:pt>
                <c:pt idx="185">
                  <c:v>43769</c:v>
                </c:pt>
                <c:pt idx="186">
                  <c:v>43799</c:v>
                </c:pt>
                <c:pt idx="187">
                  <c:v>43830</c:v>
                </c:pt>
                <c:pt idx="188">
                  <c:v>43861</c:v>
                </c:pt>
                <c:pt idx="189">
                  <c:v>43890</c:v>
                </c:pt>
                <c:pt idx="190">
                  <c:v>43921</c:v>
                </c:pt>
                <c:pt idx="191">
                  <c:v>43951</c:v>
                </c:pt>
                <c:pt idx="192">
                  <c:v>43982</c:v>
                </c:pt>
                <c:pt idx="193">
                  <c:v>44012</c:v>
                </c:pt>
                <c:pt idx="194">
                  <c:v>44043</c:v>
                </c:pt>
                <c:pt idx="195">
                  <c:v>44074</c:v>
                </c:pt>
                <c:pt idx="196">
                  <c:v>44104</c:v>
                </c:pt>
                <c:pt idx="197">
                  <c:v>44135</c:v>
                </c:pt>
                <c:pt idx="198">
                  <c:v>44165</c:v>
                </c:pt>
                <c:pt idx="199">
                  <c:v>44196</c:v>
                </c:pt>
                <c:pt idx="200">
                  <c:v>44227</c:v>
                </c:pt>
                <c:pt idx="201">
                  <c:v>44255</c:v>
                </c:pt>
                <c:pt idx="202">
                  <c:v>44286</c:v>
                </c:pt>
                <c:pt idx="203">
                  <c:v>44316</c:v>
                </c:pt>
                <c:pt idx="204">
                  <c:v>44347</c:v>
                </c:pt>
                <c:pt idx="205">
                  <c:v>44377</c:v>
                </c:pt>
                <c:pt idx="206">
                  <c:v>44408</c:v>
                </c:pt>
                <c:pt idx="207">
                  <c:v>44439</c:v>
                </c:pt>
                <c:pt idx="208">
                  <c:v>44469</c:v>
                </c:pt>
                <c:pt idx="209">
                  <c:v>44500</c:v>
                </c:pt>
                <c:pt idx="210">
                  <c:v>44530</c:v>
                </c:pt>
                <c:pt idx="211">
                  <c:v>44561</c:v>
                </c:pt>
                <c:pt idx="212">
                  <c:v>44592</c:v>
                </c:pt>
                <c:pt idx="213">
                  <c:v>44620</c:v>
                </c:pt>
                <c:pt idx="214">
                  <c:v>44651</c:v>
                </c:pt>
                <c:pt idx="215">
                  <c:v>44681</c:v>
                </c:pt>
                <c:pt idx="216">
                  <c:v>44712</c:v>
                </c:pt>
                <c:pt idx="217">
                  <c:v>44742</c:v>
                </c:pt>
                <c:pt idx="218">
                  <c:v>44773</c:v>
                </c:pt>
                <c:pt idx="219">
                  <c:v>44804</c:v>
                </c:pt>
                <c:pt idx="220">
                  <c:v>44834</c:v>
                </c:pt>
                <c:pt idx="221">
                  <c:v>44865</c:v>
                </c:pt>
                <c:pt idx="222">
                  <c:v>44895</c:v>
                </c:pt>
                <c:pt idx="223">
                  <c:v>44926</c:v>
                </c:pt>
                <c:pt idx="224">
                  <c:v>44957</c:v>
                </c:pt>
                <c:pt idx="225">
                  <c:v>44985</c:v>
                </c:pt>
                <c:pt idx="226">
                  <c:v>45016</c:v>
                </c:pt>
                <c:pt idx="227">
                  <c:v>45046</c:v>
                </c:pt>
                <c:pt idx="228">
                  <c:v>45077</c:v>
                </c:pt>
                <c:pt idx="229">
                  <c:v>45107</c:v>
                </c:pt>
                <c:pt idx="230">
                  <c:v>45138</c:v>
                </c:pt>
                <c:pt idx="231">
                  <c:v>45169</c:v>
                </c:pt>
                <c:pt idx="232">
                  <c:v>45199</c:v>
                </c:pt>
                <c:pt idx="233">
                  <c:v>45230</c:v>
                </c:pt>
                <c:pt idx="234">
                  <c:v>45260</c:v>
                </c:pt>
                <c:pt idx="235">
                  <c:v>45291</c:v>
                </c:pt>
                <c:pt idx="236">
                  <c:v>45322</c:v>
                </c:pt>
                <c:pt idx="237">
                  <c:v>45351</c:v>
                </c:pt>
                <c:pt idx="238">
                  <c:v>45382</c:v>
                </c:pt>
                <c:pt idx="239">
                  <c:v>45412</c:v>
                </c:pt>
              </c:numCache>
            </c:numRef>
          </c:cat>
          <c:val>
            <c:numRef>
              <c:f>'Metro_zhvi_uc_sfr_tier_0.33_0.6'!$BF$109:$KK$109</c:f>
              <c:numCache>
                <c:formatCode>General</c:formatCode>
                <c:ptCount val="240"/>
                <c:pt idx="0">
                  <c:v>146203.096606918</c:v>
                </c:pt>
                <c:pt idx="1">
                  <c:v>146837.342528573</c:v>
                </c:pt>
                <c:pt idx="2">
                  <c:v>147503.50003496601</c:v>
                </c:pt>
                <c:pt idx="3">
                  <c:v>148190.340044237</c:v>
                </c:pt>
                <c:pt idx="4">
                  <c:v>148810.23205676401</c:v>
                </c:pt>
                <c:pt idx="5">
                  <c:v>149476.125769184</c:v>
                </c:pt>
                <c:pt idx="6">
                  <c:v>150061.59390968899</c:v>
                </c:pt>
                <c:pt idx="7">
                  <c:v>150641.060643167</c:v>
                </c:pt>
                <c:pt idx="8">
                  <c:v>151111.926493921</c:v>
                </c:pt>
                <c:pt idx="9">
                  <c:v>151586.42144573099</c:v>
                </c:pt>
                <c:pt idx="10">
                  <c:v>152067.55698614399</c:v>
                </c:pt>
                <c:pt idx="11">
                  <c:v>152541.32056518301</c:v>
                </c:pt>
                <c:pt idx="12">
                  <c:v>153003.47328149501</c:v>
                </c:pt>
                <c:pt idx="13">
                  <c:v>153440.351845667</c:v>
                </c:pt>
                <c:pt idx="14">
                  <c:v>153891.20714396899</c:v>
                </c:pt>
                <c:pt idx="15">
                  <c:v>154338.385511564</c:v>
                </c:pt>
                <c:pt idx="16">
                  <c:v>154760.14585114899</c:v>
                </c:pt>
                <c:pt idx="17">
                  <c:v>155083.96010816301</c:v>
                </c:pt>
                <c:pt idx="18">
                  <c:v>155431.261889708</c:v>
                </c:pt>
                <c:pt idx="19">
                  <c:v>155787.12822626499</c:v>
                </c:pt>
                <c:pt idx="20">
                  <c:v>156226.07953753101</c:v>
                </c:pt>
                <c:pt idx="21">
                  <c:v>156564.07084400501</c:v>
                </c:pt>
                <c:pt idx="22">
                  <c:v>156973.949564159</c:v>
                </c:pt>
                <c:pt idx="23">
                  <c:v>157406.97503502999</c:v>
                </c:pt>
                <c:pt idx="24">
                  <c:v>157913.14114973499</c:v>
                </c:pt>
                <c:pt idx="25">
                  <c:v>158367.342660433</c:v>
                </c:pt>
                <c:pt idx="26">
                  <c:v>158714.66100379999</c:v>
                </c:pt>
                <c:pt idx="27">
                  <c:v>158981.74557618101</c:v>
                </c:pt>
                <c:pt idx="28">
                  <c:v>159091.19534862501</c:v>
                </c:pt>
                <c:pt idx="29">
                  <c:v>159090.818027036</c:v>
                </c:pt>
                <c:pt idx="30">
                  <c:v>158952.71390951201</c:v>
                </c:pt>
                <c:pt idx="31">
                  <c:v>158865.31537246099</c:v>
                </c:pt>
                <c:pt idx="32">
                  <c:v>158836.325966909</c:v>
                </c:pt>
                <c:pt idx="33">
                  <c:v>158938.151541845</c:v>
                </c:pt>
                <c:pt idx="34">
                  <c:v>158944.26195823599</c:v>
                </c:pt>
                <c:pt idx="35">
                  <c:v>158577.112202911</c:v>
                </c:pt>
                <c:pt idx="36">
                  <c:v>158216.139302072</c:v>
                </c:pt>
                <c:pt idx="37">
                  <c:v>158038.179834476</c:v>
                </c:pt>
                <c:pt idx="38">
                  <c:v>158290.70048531899</c:v>
                </c:pt>
                <c:pt idx="39">
                  <c:v>158544.747525313</c:v>
                </c:pt>
                <c:pt idx="40">
                  <c:v>158730.969730521</c:v>
                </c:pt>
                <c:pt idx="41">
                  <c:v>158922.195327172</c:v>
                </c:pt>
                <c:pt idx="42">
                  <c:v>158925.78272198199</c:v>
                </c:pt>
                <c:pt idx="43">
                  <c:v>158727.640955015</c:v>
                </c:pt>
                <c:pt idx="44">
                  <c:v>158380.83412212</c:v>
                </c:pt>
                <c:pt idx="45">
                  <c:v>158254.63423985499</c:v>
                </c:pt>
                <c:pt idx="46">
                  <c:v>158418.11311705899</c:v>
                </c:pt>
                <c:pt idx="47">
                  <c:v>157496.67413195301</c:v>
                </c:pt>
                <c:pt idx="48">
                  <c:v>156312.51218774699</c:v>
                </c:pt>
                <c:pt idx="49">
                  <c:v>155063.88529957199</c:v>
                </c:pt>
                <c:pt idx="50">
                  <c:v>155103.583276274</c:v>
                </c:pt>
                <c:pt idx="51">
                  <c:v>155564.15758426601</c:v>
                </c:pt>
                <c:pt idx="52">
                  <c:v>156247.743779932</c:v>
                </c:pt>
                <c:pt idx="53">
                  <c:v>156871.72218252101</c:v>
                </c:pt>
                <c:pt idx="54">
                  <c:v>157241.94947383201</c:v>
                </c:pt>
                <c:pt idx="55">
                  <c:v>157392.835239501</c:v>
                </c:pt>
                <c:pt idx="56">
                  <c:v>157456.51705058999</c:v>
                </c:pt>
                <c:pt idx="57">
                  <c:v>157637.45349295801</c:v>
                </c:pt>
                <c:pt idx="58">
                  <c:v>157675.37922906</c:v>
                </c:pt>
                <c:pt idx="59">
                  <c:v>157682.03516200199</c:v>
                </c:pt>
                <c:pt idx="60">
                  <c:v>157513.994772754</c:v>
                </c:pt>
                <c:pt idx="61">
                  <c:v>157222.132902071</c:v>
                </c:pt>
                <c:pt idx="62">
                  <c:v>156782.90884893999</c:v>
                </c:pt>
                <c:pt idx="63">
                  <c:v>156212.77821996901</c:v>
                </c:pt>
                <c:pt idx="64">
                  <c:v>155766.40829281299</c:v>
                </c:pt>
                <c:pt idx="65">
                  <c:v>155465.42977621299</c:v>
                </c:pt>
                <c:pt idx="66">
                  <c:v>155283.07759999999</c:v>
                </c:pt>
                <c:pt idx="67">
                  <c:v>155172.998481185</c:v>
                </c:pt>
                <c:pt idx="68">
                  <c:v>154934.46185891799</c:v>
                </c:pt>
                <c:pt idx="69">
                  <c:v>154938.36887051901</c:v>
                </c:pt>
                <c:pt idx="70">
                  <c:v>155024.840375097</c:v>
                </c:pt>
                <c:pt idx="71">
                  <c:v>155455.33145093301</c:v>
                </c:pt>
                <c:pt idx="72">
                  <c:v>155761.20604940099</c:v>
                </c:pt>
                <c:pt idx="73">
                  <c:v>155930.22750792999</c:v>
                </c:pt>
                <c:pt idx="74">
                  <c:v>155834.98325678401</c:v>
                </c:pt>
                <c:pt idx="75">
                  <c:v>155644.10784911999</c:v>
                </c:pt>
                <c:pt idx="76">
                  <c:v>155365.877601243</c:v>
                </c:pt>
                <c:pt idx="77">
                  <c:v>155057.02073147299</c:v>
                </c:pt>
                <c:pt idx="78">
                  <c:v>154606.73045005099</c:v>
                </c:pt>
                <c:pt idx="79">
                  <c:v>154016.81263676699</c:v>
                </c:pt>
                <c:pt idx="80">
                  <c:v>153304.94311423801</c:v>
                </c:pt>
                <c:pt idx="81">
                  <c:v>152549.90926307501</c:v>
                </c:pt>
                <c:pt idx="82">
                  <c:v>151993.29964069999</c:v>
                </c:pt>
                <c:pt idx="83">
                  <c:v>151680.18201103099</c:v>
                </c:pt>
                <c:pt idx="84">
                  <c:v>151450.469364783</c:v>
                </c:pt>
                <c:pt idx="85">
                  <c:v>151197.17206754399</c:v>
                </c:pt>
                <c:pt idx="86">
                  <c:v>150816.126103975</c:v>
                </c:pt>
                <c:pt idx="87">
                  <c:v>150528.32928698001</c:v>
                </c:pt>
                <c:pt idx="88">
                  <c:v>150328.196547036</c:v>
                </c:pt>
                <c:pt idx="89">
                  <c:v>150165.01271968201</c:v>
                </c:pt>
                <c:pt idx="90">
                  <c:v>150035.556423448</c:v>
                </c:pt>
                <c:pt idx="91">
                  <c:v>149602.22969161</c:v>
                </c:pt>
                <c:pt idx="92">
                  <c:v>149087.67955928101</c:v>
                </c:pt>
                <c:pt idx="93">
                  <c:v>148534.816121568</c:v>
                </c:pt>
                <c:pt idx="94">
                  <c:v>148469.19136081901</c:v>
                </c:pt>
                <c:pt idx="95">
                  <c:v>148787.83014209801</c:v>
                </c:pt>
                <c:pt idx="96">
                  <c:v>149234.34479632301</c:v>
                </c:pt>
                <c:pt idx="97">
                  <c:v>149708.185177062</c:v>
                </c:pt>
                <c:pt idx="98">
                  <c:v>150128.62392521501</c:v>
                </c:pt>
                <c:pt idx="99">
                  <c:v>150587.57024829599</c:v>
                </c:pt>
                <c:pt idx="100">
                  <c:v>150849.40175550399</c:v>
                </c:pt>
                <c:pt idx="101">
                  <c:v>150916.197615157</c:v>
                </c:pt>
                <c:pt idx="102">
                  <c:v>150744.728541096</c:v>
                </c:pt>
                <c:pt idx="103">
                  <c:v>150744.70466453201</c:v>
                </c:pt>
                <c:pt idx="104">
                  <c:v>150835.99237482299</c:v>
                </c:pt>
                <c:pt idx="105">
                  <c:v>151136.028058831</c:v>
                </c:pt>
                <c:pt idx="106">
                  <c:v>151367.08158071199</c:v>
                </c:pt>
                <c:pt idx="107">
                  <c:v>151695.40097079601</c:v>
                </c:pt>
                <c:pt idx="108">
                  <c:v>152151.749752662</c:v>
                </c:pt>
                <c:pt idx="109">
                  <c:v>152784.72489468299</c:v>
                </c:pt>
                <c:pt idx="110">
                  <c:v>153380.66551517701</c:v>
                </c:pt>
                <c:pt idx="111">
                  <c:v>153804.51080179701</c:v>
                </c:pt>
                <c:pt idx="112">
                  <c:v>153836.01448747501</c:v>
                </c:pt>
                <c:pt idx="113">
                  <c:v>153729.24855941001</c:v>
                </c:pt>
                <c:pt idx="114">
                  <c:v>153554.69624494601</c:v>
                </c:pt>
                <c:pt idx="115">
                  <c:v>153684.63678826601</c:v>
                </c:pt>
                <c:pt idx="116">
                  <c:v>153827.94391517399</c:v>
                </c:pt>
                <c:pt idx="117">
                  <c:v>154033.506769756</c:v>
                </c:pt>
                <c:pt idx="118">
                  <c:v>154101.313641632</c:v>
                </c:pt>
                <c:pt idx="119">
                  <c:v>154498.796614222</c:v>
                </c:pt>
                <c:pt idx="120">
                  <c:v>155065.28824129101</c:v>
                </c:pt>
                <c:pt idx="121">
                  <c:v>155751.473145934</c:v>
                </c:pt>
                <c:pt idx="122">
                  <c:v>156304.66387648901</c:v>
                </c:pt>
                <c:pt idx="123">
                  <c:v>156671.031520802</c:v>
                </c:pt>
                <c:pt idx="124">
                  <c:v>156809.13102075999</c:v>
                </c:pt>
                <c:pt idx="125">
                  <c:v>156619.09677893799</c:v>
                </c:pt>
                <c:pt idx="126">
                  <c:v>156543.62708134399</c:v>
                </c:pt>
                <c:pt idx="127">
                  <c:v>156692.46550646101</c:v>
                </c:pt>
                <c:pt idx="128">
                  <c:v>157072.89062648901</c:v>
                </c:pt>
                <c:pt idx="129">
                  <c:v>157379.19103676901</c:v>
                </c:pt>
                <c:pt idx="130">
                  <c:v>157731.518929023</c:v>
                </c:pt>
                <c:pt idx="131">
                  <c:v>158273.76603820201</c:v>
                </c:pt>
                <c:pt idx="132">
                  <c:v>159011.66698460199</c:v>
                </c:pt>
                <c:pt idx="133">
                  <c:v>159687.992291829</c:v>
                </c:pt>
                <c:pt idx="134">
                  <c:v>160343.32709742899</c:v>
                </c:pt>
                <c:pt idx="135">
                  <c:v>160982.05191567601</c:v>
                </c:pt>
                <c:pt idx="136">
                  <c:v>161578.84168259299</c:v>
                </c:pt>
                <c:pt idx="137">
                  <c:v>162016.32022058399</c:v>
                </c:pt>
                <c:pt idx="138">
                  <c:v>162320.500452187</c:v>
                </c:pt>
                <c:pt idx="139">
                  <c:v>162945.420515565</c:v>
                </c:pt>
                <c:pt idx="140">
                  <c:v>163911.55874618399</c:v>
                </c:pt>
                <c:pt idx="141">
                  <c:v>164959.06354492099</c:v>
                </c:pt>
                <c:pt idx="142">
                  <c:v>165608.371309804</c:v>
                </c:pt>
                <c:pt idx="143">
                  <c:v>166253.607431357</c:v>
                </c:pt>
                <c:pt idx="144">
                  <c:v>167054.83480153099</c:v>
                </c:pt>
                <c:pt idx="145">
                  <c:v>168063.62825550899</c:v>
                </c:pt>
                <c:pt idx="146">
                  <c:v>168707.44222337101</c:v>
                </c:pt>
                <c:pt idx="147">
                  <c:v>169274.80162803701</c:v>
                </c:pt>
                <c:pt idx="148">
                  <c:v>169860.57663224899</c:v>
                </c:pt>
                <c:pt idx="149">
                  <c:v>170576.38890146001</c:v>
                </c:pt>
                <c:pt idx="150">
                  <c:v>171271.58015191901</c:v>
                </c:pt>
                <c:pt idx="151">
                  <c:v>171947.50731974799</c:v>
                </c:pt>
                <c:pt idx="152">
                  <c:v>172669.37451774601</c:v>
                </c:pt>
                <c:pt idx="153">
                  <c:v>173314.49857318701</c:v>
                </c:pt>
                <c:pt idx="154">
                  <c:v>174062.73499816199</c:v>
                </c:pt>
                <c:pt idx="155">
                  <c:v>175080.19668337199</c:v>
                </c:pt>
                <c:pt idx="156">
                  <c:v>176287.83359357799</c:v>
                </c:pt>
                <c:pt idx="157">
                  <c:v>177527.36904407499</c:v>
                </c:pt>
                <c:pt idx="158">
                  <c:v>178608.83522343601</c:v>
                </c:pt>
                <c:pt idx="159">
                  <c:v>179588.37103748301</c:v>
                </c:pt>
                <c:pt idx="160">
                  <c:v>180566.770550104</c:v>
                </c:pt>
                <c:pt idx="161">
                  <c:v>181581.366540655</c:v>
                </c:pt>
                <c:pt idx="162">
                  <c:v>182603.165935764</c:v>
                </c:pt>
                <c:pt idx="163">
                  <c:v>183568.44020550701</c:v>
                </c:pt>
                <c:pt idx="164">
                  <c:v>184530.21111115901</c:v>
                </c:pt>
                <c:pt idx="165">
                  <c:v>185559.73400117899</c:v>
                </c:pt>
                <c:pt idx="166">
                  <c:v>186753.051715106</c:v>
                </c:pt>
                <c:pt idx="167">
                  <c:v>187695.21496174001</c:v>
                </c:pt>
                <c:pt idx="168">
                  <c:v>188390.83869293</c:v>
                </c:pt>
                <c:pt idx="169">
                  <c:v>188705.351514749</c:v>
                </c:pt>
                <c:pt idx="170">
                  <c:v>189310.477501446</c:v>
                </c:pt>
                <c:pt idx="171">
                  <c:v>190073.71227748599</c:v>
                </c:pt>
                <c:pt idx="172">
                  <c:v>190786.30917834199</c:v>
                </c:pt>
                <c:pt idx="173">
                  <c:v>191161.110304767</c:v>
                </c:pt>
                <c:pt idx="174">
                  <c:v>191435.191296996</c:v>
                </c:pt>
                <c:pt idx="175">
                  <c:v>191800.608877021</c:v>
                </c:pt>
                <c:pt idx="176">
                  <c:v>192374.34808261399</c:v>
                </c:pt>
                <c:pt idx="177">
                  <c:v>193297.90205886299</c:v>
                </c:pt>
                <c:pt idx="178">
                  <c:v>194532.79078425499</c:v>
                </c:pt>
                <c:pt idx="179">
                  <c:v>195695.38001302801</c:v>
                </c:pt>
                <c:pt idx="180">
                  <c:v>196580.99082846701</c:v>
                </c:pt>
                <c:pt idx="181">
                  <c:v>197201.99658878401</c:v>
                </c:pt>
                <c:pt idx="182">
                  <c:v>197753.56901346499</c:v>
                </c:pt>
                <c:pt idx="183">
                  <c:v>198338.07693221199</c:v>
                </c:pt>
                <c:pt idx="184">
                  <c:v>198862.502450322</c:v>
                </c:pt>
                <c:pt idx="185">
                  <c:v>199454.01858754401</c:v>
                </c:pt>
                <c:pt idx="186">
                  <c:v>200106.09396688201</c:v>
                </c:pt>
                <c:pt idx="187">
                  <c:v>200901.61290306001</c:v>
                </c:pt>
                <c:pt idx="188">
                  <c:v>202090.70403138301</c:v>
                </c:pt>
                <c:pt idx="189">
                  <c:v>203348.040964421</c:v>
                </c:pt>
                <c:pt idx="190">
                  <c:v>204822.24342903</c:v>
                </c:pt>
                <c:pt idx="191">
                  <c:v>205976.92834404801</c:v>
                </c:pt>
                <c:pt idx="192">
                  <c:v>206889.98508208801</c:v>
                </c:pt>
                <c:pt idx="193">
                  <c:v>207666.66880291799</c:v>
                </c:pt>
                <c:pt idx="194">
                  <c:v>208844.94026410999</c:v>
                </c:pt>
                <c:pt idx="195">
                  <c:v>210707.46737670901</c:v>
                </c:pt>
                <c:pt idx="196">
                  <c:v>213231.033056329</c:v>
                </c:pt>
                <c:pt idx="197">
                  <c:v>215967.82272087</c:v>
                </c:pt>
                <c:pt idx="198">
                  <c:v>218919.746748732</c:v>
                </c:pt>
                <c:pt idx="199">
                  <c:v>221535.67622373201</c:v>
                </c:pt>
                <c:pt idx="200">
                  <c:v>223852.687888243</c:v>
                </c:pt>
                <c:pt idx="201">
                  <c:v>226028.88582525001</c:v>
                </c:pt>
                <c:pt idx="202">
                  <c:v>228621.25225292999</c:v>
                </c:pt>
                <c:pt idx="203">
                  <c:v>231457.520023438</c:v>
                </c:pt>
                <c:pt idx="204">
                  <c:v>234452.75214861901</c:v>
                </c:pt>
                <c:pt idx="205">
                  <c:v>237477.04340477299</c:v>
                </c:pt>
                <c:pt idx="206">
                  <c:v>240344.707467784</c:v>
                </c:pt>
                <c:pt idx="207">
                  <c:v>242458.16084791499</c:v>
                </c:pt>
                <c:pt idx="208">
                  <c:v>243580.46736690801</c:v>
                </c:pt>
                <c:pt idx="209">
                  <c:v>244443.58467183699</c:v>
                </c:pt>
                <c:pt idx="210">
                  <c:v>245759.88190159501</c:v>
                </c:pt>
                <c:pt idx="211">
                  <c:v>247708.171911429</c:v>
                </c:pt>
                <c:pt idx="212">
                  <c:v>250521.816461043</c:v>
                </c:pt>
                <c:pt idx="213">
                  <c:v>253988.80671398999</c:v>
                </c:pt>
                <c:pt idx="214">
                  <c:v>258062.133802008</c:v>
                </c:pt>
                <c:pt idx="215">
                  <c:v>262363.609772828</c:v>
                </c:pt>
                <c:pt idx="216">
                  <c:v>266358.72622166201</c:v>
                </c:pt>
                <c:pt idx="217">
                  <c:v>269970.48933240899</c:v>
                </c:pt>
                <c:pt idx="218">
                  <c:v>272076.58762815199</c:v>
                </c:pt>
                <c:pt idx="219">
                  <c:v>272751.61187717499</c:v>
                </c:pt>
                <c:pt idx="220">
                  <c:v>272483.84804617701</c:v>
                </c:pt>
                <c:pt idx="221">
                  <c:v>272522.57418243203</c:v>
                </c:pt>
                <c:pt idx="222">
                  <c:v>273034.554037533</c:v>
                </c:pt>
                <c:pt idx="223">
                  <c:v>273554.46097696997</c:v>
                </c:pt>
                <c:pt idx="224">
                  <c:v>273591.31963267602</c:v>
                </c:pt>
                <c:pt idx="225">
                  <c:v>273805.78418852598</c:v>
                </c:pt>
                <c:pt idx="226">
                  <c:v>274851.37445067201</c:v>
                </c:pt>
                <c:pt idx="227">
                  <c:v>276930.77052086702</c:v>
                </c:pt>
                <c:pt idx="228">
                  <c:v>279577.45378383301</c:v>
                </c:pt>
                <c:pt idx="229">
                  <c:v>282307.04384642001</c:v>
                </c:pt>
                <c:pt idx="230">
                  <c:v>284746.62970898702</c:v>
                </c:pt>
                <c:pt idx="231">
                  <c:v>286864.98002598801</c:v>
                </c:pt>
                <c:pt idx="232">
                  <c:v>288466.34162045899</c:v>
                </c:pt>
                <c:pt idx="233">
                  <c:v>289905.27795235999</c:v>
                </c:pt>
                <c:pt idx="234">
                  <c:v>290948.55426149501</c:v>
                </c:pt>
                <c:pt idx="235">
                  <c:v>291629.71392757399</c:v>
                </c:pt>
                <c:pt idx="236">
                  <c:v>292088.51528970402</c:v>
                </c:pt>
                <c:pt idx="237">
                  <c:v>293120.50337054598</c:v>
                </c:pt>
                <c:pt idx="238">
                  <c:v>294887.33741453598</c:v>
                </c:pt>
                <c:pt idx="239">
                  <c:v>297166.87303860002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51-4CB7-B9B5-D3C1F957F20F}"/>
            </c:ext>
          </c:extLst>
        </c:ser>
        <c:ser>
          <c:idx val="1"/>
          <c:order val="1"/>
          <c:tx>
            <c:v>Lexington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'Metro_zhvi_uc_sfr_tier_0.33_0.6'!$BF$1:$KK$1</c:f>
              <c:numCache>
                <c:formatCode>m/d/yyyy</c:formatCode>
                <c:ptCount val="240"/>
                <c:pt idx="0">
                  <c:v>38138</c:v>
                </c:pt>
                <c:pt idx="1">
                  <c:v>38168</c:v>
                </c:pt>
                <c:pt idx="2">
                  <c:v>38199</c:v>
                </c:pt>
                <c:pt idx="3">
                  <c:v>38230</c:v>
                </c:pt>
                <c:pt idx="4">
                  <c:v>38260</c:v>
                </c:pt>
                <c:pt idx="5">
                  <c:v>38291</c:v>
                </c:pt>
                <c:pt idx="6">
                  <c:v>38321</c:v>
                </c:pt>
                <c:pt idx="7">
                  <c:v>38352</c:v>
                </c:pt>
                <c:pt idx="8">
                  <c:v>38383</c:v>
                </c:pt>
                <c:pt idx="9">
                  <c:v>38411</c:v>
                </c:pt>
                <c:pt idx="10">
                  <c:v>38442</c:v>
                </c:pt>
                <c:pt idx="11">
                  <c:v>38472</c:v>
                </c:pt>
                <c:pt idx="12">
                  <c:v>38503</c:v>
                </c:pt>
                <c:pt idx="13">
                  <c:v>38533</c:v>
                </c:pt>
                <c:pt idx="14">
                  <c:v>38564</c:v>
                </c:pt>
                <c:pt idx="15">
                  <c:v>38595</c:v>
                </c:pt>
                <c:pt idx="16">
                  <c:v>38625</c:v>
                </c:pt>
                <c:pt idx="17">
                  <c:v>38656</c:v>
                </c:pt>
                <c:pt idx="18">
                  <c:v>38686</c:v>
                </c:pt>
                <c:pt idx="19">
                  <c:v>38717</c:v>
                </c:pt>
                <c:pt idx="20">
                  <c:v>38748</c:v>
                </c:pt>
                <c:pt idx="21">
                  <c:v>38776</c:v>
                </c:pt>
                <c:pt idx="22">
                  <c:v>38807</c:v>
                </c:pt>
                <c:pt idx="23">
                  <c:v>38837</c:v>
                </c:pt>
                <c:pt idx="24">
                  <c:v>38868</c:v>
                </c:pt>
                <c:pt idx="25">
                  <c:v>38898</c:v>
                </c:pt>
                <c:pt idx="26">
                  <c:v>38929</c:v>
                </c:pt>
                <c:pt idx="27">
                  <c:v>38960</c:v>
                </c:pt>
                <c:pt idx="28">
                  <c:v>38990</c:v>
                </c:pt>
                <c:pt idx="29">
                  <c:v>39021</c:v>
                </c:pt>
                <c:pt idx="30">
                  <c:v>39051</c:v>
                </c:pt>
                <c:pt idx="31">
                  <c:v>39082</c:v>
                </c:pt>
                <c:pt idx="32">
                  <c:v>39113</c:v>
                </c:pt>
                <c:pt idx="33">
                  <c:v>39141</c:v>
                </c:pt>
                <c:pt idx="34">
                  <c:v>39172</c:v>
                </c:pt>
                <c:pt idx="35">
                  <c:v>39202</c:v>
                </c:pt>
                <c:pt idx="36">
                  <c:v>39233</c:v>
                </c:pt>
                <c:pt idx="37">
                  <c:v>39263</c:v>
                </c:pt>
                <c:pt idx="38">
                  <c:v>39294</c:v>
                </c:pt>
                <c:pt idx="39">
                  <c:v>39325</c:v>
                </c:pt>
                <c:pt idx="40">
                  <c:v>39355</c:v>
                </c:pt>
                <c:pt idx="41">
                  <c:v>39386</c:v>
                </c:pt>
                <c:pt idx="42">
                  <c:v>39416</c:v>
                </c:pt>
                <c:pt idx="43">
                  <c:v>39447</c:v>
                </c:pt>
                <c:pt idx="44">
                  <c:v>39478</c:v>
                </c:pt>
                <c:pt idx="45">
                  <c:v>39507</c:v>
                </c:pt>
                <c:pt idx="46">
                  <c:v>39538</c:v>
                </c:pt>
                <c:pt idx="47">
                  <c:v>39568</c:v>
                </c:pt>
                <c:pt idx="48">
                  <c:v>39599</c:v>
                </c:pt>
                <c:pt idx="49">
                  <c:v>39629</c:v>
                </c:pt>
                <c:pt idx="50">
                  <c:v>39660</c:v>
                </c:pt>
                <c:pt idx="51">
                  <c:v>39691</c:v>
                </c:pt>
                <c:pt idx="52">
                  <c:v>39721</c:v>
                </c:pt>
                <c:pt idx="53">
                  <c:v>39752</c:v>
                </c:pt>
                <c:pt idx="54">
                  <c:v>39782</c:v>
                </c:pt>
                <c:pt idx="55">
                  <c:v>39813</c:v>
                </c:pt>
                <c:pt idx="56">
                  <c:v>39844</c:v>
                </c:pt>
                <c:pt idx="57">
                  <c:v>39872</c:v>
                </c:pt>
                <c:pt idx="58">
                  <c:v>39903</c:v>
                </c:pt>
                <c:pt idx="59">
                  <c:v>39933</c:v>
                </c:pt>
                <c:pt idx="60">
                  <c:v>39964</c:v>
                </c:pt>
                <c:pt idx="61">
                  <c:v>39994</c:v>
                </c:pt>
                <c:pt idx="62">
                  <c:v>40025</c:v>
                </c:pt>
                <c:pt idx="63">
                  <c:v>40056</c:v>
                </c:pt>
                <c:pt idx="64">
                  <c:v>40086</c:v>
                </c:pt>
                <c:pt idx="65">
                  <c:v>40117</c:v>
                </c:pt>
                <c:pt idx="66">
                  <c:v>40147</c:v>
                </c:pt>
                <c:pt idx="67">
                  <c:v>40178</c:v>
                </c:pt>
                <c:pt idx="68">
                  <c:v>40209</c:v>
                </c:pt>
                <c:pt idx="69">
                  <c:v>40237</c:v>
                </c:pt>
                <c:pt idx="70">
                  <c:v>40268</c:v>
                </c:pt>
                <c:pt idx="71">
                  <c:v>40298</c:v>
                </c:pt>
                <c:pt idx="72">
                  <c:v>40329</c:v>
                </c:pt>
                <c:pt idx="73">
                  <c:v>40359</c:v>
                </c:pt>
                <c:pt idx="74">
                  <c:v>40390</c:v>
                </c:pt>
                <c:pt idx="75">
                  <c:v>40421</c:v>
                </c:pt>
                <c:pt idx="76">
                  <c:v>40451</c:v>
                </c:pt>
                <c:pt idx="77">
                  <c:v>40482</c:v>
                </c:pt>
                <c:pt idx="78">
                  <c:v>40512</c:v>
                </c:pt>
                <c:pt idx="79">
                  <c:v>40543</c:v>
                </c:pt>
                <c:pt idx="80">
                  <c:v>40574</c:v>
                </c:pt>
                <c:pt idx="81">
                  <c:v>40602</c:v>
                </c:pt>
                <c:pt idx="82">
                  <c:v>40633</c:v>
                </c:pt>
                <c:pt idx="83">
                  <c:v>40663</c:v>
                </c:pt>
                <c:pt idx="84">
                  <c:v>40694</c:v>
                </c:pt>
                <c:pt idx="85">
                  <c:v>40724</c:v>
                </c:pt>
                <c:pt idx="86">
                  <c:v>40755</c:v>
                </c:pt>
                <c:pt idx="87">
                  <c:v>40786</c:v>
                </c:pt>
                <c:pt idx="88">
                  <c:v>40816</c:v>
                </c:pt>
                <c:pt idx="89">
                  <c:v>40847</c:v>
                </c:pt>
                <c:pt idx="90">
                  <c:v>40877</c:v>
                </c:pt>
                <c:pt idx="91">
                  <c:v>40908</c:v>
                </c:pt>
                <c:pt idx="92">
                  <c:v>40939</c:v>
                </c:pt>
                <c:pt idx="93">
                  <c:v>40968</c:v>
                </c:pt>
                <c:pt idx="94">
                  <c:v>40999</c:v>
                </c:pt>
                <c:pt idx="95">
                  <c:v>41029</c:v>
                </c:pt>
                <c:pt idx="96">
                  <c:v>41060</c:v>
                </c:pt>
                <c:pt idx="97">
                  <c:v>41090</c:v>
                </c:pt>
                <c:pt idx="98">
                  <c:v>41121</c:v>
                </c:pt>
                <c:pt idx="99">
                  <c:v>41152</c:v>
                </c:pt>
                <c:pt idx="100">
                  <c:v>41182</c:v>
                </c:pt>
                <c:pt idx="101">
                  <c:v>41213</c:v>
                </c:pt>
                <c:pt idx="102">
                  <c:v>41243</c:v>
                </c:pt>
                <c:pt idx="103">
                  <c:v>41274</c:v>
                </c:pt>
                <c:pt idx="104">
                  <c:v>41305</c:v>
                </c:pt>
                <c:pt idx="105">
                  <c:v>41333</c:v>
                </c:pt>
                <c:pt idx="106">
                  <c:v>41364</c:v>
                </c:pt>
                <c:pt idx="107">
                  <c:v>41394</c:v>
                </c:pt>
                <c:pt idx="108">
                  <c:v>41425</c:v>
                </c:pt>
                <c:pt idx="109">
                  <c:v>41455</c:v>
                </c:pt>
                <c:pt idx="110">
                  <c:v>41486</c:v>
                </c:pt>
                <c:pt idx="111">
                  <c:v>41517</c:v>
                </c:pt>
                <c:pt idx="112">
                  <c:v>41547</c:v>
                </c:pt>
                <c:pt idx="113">
                  <c:v>41578</c:v>
                </c:pt>
                <c:pt idx="114">
                  <c:v>41608</c:v>
                </c:pt>
                <c:pt idx="115">
                  <c:v>41639</c:v>
                </c:pt>
                <c:pt idx="116">
                  <c:v>41670</c:v>
                </c:pt>
                <c:pt idx="117">
                  <c:v>41698</c:v>
                </c:pt>
                <c:pt idx="118">
                  <c:v>41729</c:v>
                </c:pt>
                <c:pt idx="119">
                  <c:v>41759</c:v>
                </c:pt>
                <c:pt idx="120">
                  <c:v>41790</c:v>
                </c:pt>
                <c:pt idx="121">
                  <c:v>41820</c:v>
                </c:pt>
                <c:pt idx="122">
                  <c:v>41851</c:v>
                </c:pt>
                <c:pt idx="123">
                  <c:v>41882</c:v>
                </c:pt>
                <c:pt idx="124">
                  <c:v>41912</c:v>
                </c:pt>
                <c:pt idx="125">
                  <c:v>41943</c:v>
                </c:pt>
                <c:pt idx="126">
                  <c:v>41973</c:v>
                </c:pt>
                <c:pt idx="127">
                  <c:v>42004</c:v>
                </c:pt>
                <c:pt idx="128">
                  <c:v>42035</c:v>
                </c:pt>
                <c:pt idx="129">
                  <c:v>42063</c:v>
                </c:pt>
                <c:pt idx="130">
                  <c:v>42094</c:v>
                </c:pt>
                <c:pt idx="131">
                  <c:v>42124</c:v>
                </c:pt>
                <c:pt idx="132">
                  <c:v>42155</c:v>
                </c:pt>
                <c:pt idx="133">
                  <c:v>42185</c:v>
                </c:pt>
                <c:pt idx="134">
                  <c:v>42216</c:v>
                </c:pt>
                <c:pt idx="135">
                  <c:v>42247</c:v>
                </c:pt>
                <c:pt idx="136">
                  <c:v>42277</c:v>
                </c:pt>
                <c:pt idx="137">
                  <c:v>42308</c:v>
                </c:pt>
                <c:pt idx="138">
                  <c:v>42338</c:v>
                </c:pt>
                <c:pt idx="139">
                  <c:v>42369</c:v>
                </c:pt>
                <c:pt idx="140">
                  <c:v>42400</c:v>
                </c:pt>
                <c:pt idx="141">
                  <c:v>42429</c:v>
                </c:pt>
                <c:pt idx="142">
                  <c:v>42460</c:v>
                </c:pt>
                <c:pt idx="143">
                  <c:v>42490</c:v>
                </c:pt>
                <c:pt idx="144">
                  <c:v>42521</c:v>
                </c:pt>
                <c:pt idx="145">
                  <c:v>42551</c:v>
                </c:pt>
                <c:pt idx="146">
                  <c:v>42582</c:v>
                </c:pt>
                <c:pt idx="147">
                  <c:v>42613</c:v>
                </c:pt>
                <c:pt idx="148">
                  <c:v>42643</c:v>
                </c:pt>
                <c:pt idx="149">
                  <c:v>42674</c:v>
                </c:pt>
                <c:pt idx="150">
                  <c:v>42704</c:v>
                </c:pt>
                <c:pt idx="151">
                  <c:v>42735</c:v>
                </c:pt>
                <c:pt idx="152">
                  <c:v>42766</c:v>
                </c:pt>
                <c:pt idx="153">
                  <c:v>42794</c:v>
                </c:pt>
                <c:pt idx="154">
                  <c:v>42825</c:v>
                </c:pt>
                <c:pt idx="155">
                  <c:v>42855</c:v>
                </c:pt>
                <c:pt idx="156">
                  <c:v>42886</c:v>
                </c:pt>
                <c:pt idx="157">
                  <c:v>42916</c:v>
                </c:pt>
                <c:pt idx="158">
                  <c:v>42947</c:v>
                </c:pt>
                <c:pt idx="159">
                  <c:v>42978</c:v>
                </c:pt>
                <c:pt idx="160">
                  <c:v>43008</c:v>
                </c:pt>
                <c:pt idx="161">
                  <c:v>43039</c:v>
                </c:pt>
                <c:pt idx="162">
                  <c:v>43069</c:v>
                </c:pt>
                <c:pt idx="163">
                  <c:v>43100</c:v>
                </c:pt>
                <c:pt idx="164">
                  <c:v>43131</c:v>
                </c:pt>
                <c:pt idx="165">
                  <c:v>43159</c:v>
                </c:pt>
                <c:pt idx="166">
                  <c:v>43190</c:v>
                </c:pt>
                <c:pt idx="167">
                  <c:v>43220</c:v>
                </c:pt>
                <c:pt idx="168">
                  <c:v>43251</c:v>
                </c:pt>
                <c:pt idx="169">
                  <c:v>43281</c:v>
                </c:pt>
                <c:pt idx="170">
                  <c:v>43312</c:v>
                </c:pt>
                <c:pt idx="171">
                  <c:v>43343</c:v>
                </c:pt>
                <c:pt idx="172">
                  <c:v>43373</c:v>
                </c:pt>
                <c:pt idx="173">
                  <c:v>43404</c:v>
                </c:pt>
                <c:pt idx="174">
                  <c:v>43434</c:v>
                </c:pt>
                <c:pt idx="175">
                  <c:v>43465</c:v>
                </c:pt>
                <c:pt idx="176">
                  <c:v>43496</c:v>
                </c:pt>
                <c:pt idx="177">
                  <c:v>43524</c:v>
                </c:pt>
                <c:pt idx="178">
                  <c:v>43555</c:v>
                </c:pt>
                <c:pt idx="179">
                  <c:v>43585</c:v>
                </c:pt>
                <c:pt idx="180">
                  <c:v>43616</c:v>
                </c:pt>
                <c:pt idx="181">
                  <c:v>43646</c:v>
                </c:pt>
                <c:pt idx="182">
                  <c:v>43677</c:v>
                </c:pt>
                <c:pt idx="183">
                  <c:v>43708</c:v>
                </c:pt>
                <c:pt idx="184">
                  <c:v>43738</c:v>
                </c:pt>
                <c:pt idx="185">
                  <c:v>43769</c:v>
                </c:pt>
                <c:pt idx="186">
                  <c:v>43799</c:v>
                </c:pt>
                <c:pt idx="187">
                  <c:v>43830</c:v>
                </c:pt>
                <c:pt idx="188">
                  <c:v>43861</c:v>
                </c:pt>
                <c:pt idx="189">
                  <c:v>43890</c:v>
                </c:pt>
                <c:pt idx="190">
                  <c:v>43921</c:v>
                </c:pt>
                <c:pt idx="191">
                  <c:v>43951</c:v>
                </c:pt>
                <c:pt idx="192">
                  <c:v>43982</c:v>
                </c:pt>
                <c:pt idx="193">
                  <c:v>44012</c:v>
                </c:pt>
                <c:pt idx="194">
                  <c:v>44043</c:v>
                </c:pt>
                <c:pt idx="195">
                  <c:v>44074</c:v>
                </c:pt>
                <c:pt idx="196">
                  <c:v>44104</c:v>
                </c:pt>
                <c:pt idx="197">
                  <c:v>44135</c:v>
                </c:pt>
                <c:pt idx="198">
                  <c:v>44165</c:v>
                </c:pt>
                <c:pt idx="199">
                  <c:v>44196</c:v>
                </c:pt>
                <c:pt idx="200">
                  <c:v>44227</c:v>
                </c:pt>
                <c:pt idx="201">
                  <c:v>44255</c:v>
                </c:pt>
                <c:pt idx="202">
                  <c:v>44286</c:v>
                </c:pt>
                <c:pt idx="203">
                  <c:v>44316</c:v>
                </c:pt>
                <c:pt idx="204">
                  <c:v>44347</c:v>
                </c:pt>
                <c:pt idx="205">
                  <c:v>44377</c:v>
                </c:pt>
                <c:pt idx="206">
                  <c:v>44408</c:v>
                </c:pt>
                <c:pt idx="207">
                  <c:v>44439</c:v>
                </c:pt>
                <c:pt idx="208">
                  <c:v>44469</c:v>
                </c:pt>
                <c:pt idx="209">
                  <c:v>44500</c:v>
                </c:pt>
                <c:pt idx="210">
                  <c:v>44530</c:v>
                </c:pt>
                <c:pt idx="211">
                  <c:v>44561</c:v>
                </c:pt>
                <c:pt idx="212">
                  <c:v>44592</c:v>
                </c:pt>
                <c:pt idx="213">
                  <c:v>44620</c:v>
                </c:pt>
                <c:pt idx="214">
                  <c:v>44651</c:v>
                </c:pt>
                <c:pt idx="215">
                  <c:v>44681</c:v>
                </c:pt>
                <c:pt idx="216">
                  <c:v>44712</c:v>
                </c:pt>
                <c:pt idx="217">
                  <c:v>44742</c:v>
                </c:pt>
                <c:pt idx="218">
                  <c:v>44773</c:v>
                </c:pt>
                <c:pt idx="219">
                  <c:v>44804</c:v>
                </c:pt>
                <c:pt idx="220">
                  <c:v>44834</c:v>
                </c:pt>
                <c:pt idx="221">
                  <c:v>44865</c:v>
                </c:pt>
                <c:pt idx="222">
                  <c:v>44895</c:v>
                </c:pt>
                <c:pt idx="223">
                  <c:v>44926</c:v>
                </c:pt>
                <c:pt idx="224">
                  <c:v>44957</c:v>
                </c:pt>
                <c:pt idx="225">
                  <c:v>44985</c:v>
                </c:pt>
                <c:pt idx="226">
                  <c:v>45016</c:v>
                </c:pt>
                <c:pt idx="227">
                  <c:v>45046</c:v>
                </c:pt>
                <c:pt idx="228">
                  <c:v>45077</c:v>
                </c:pt>
                <c:pt idx="229">
                  <c:v>45107</c:v>
                </c:pt>
                <c:pt idx="230">
                  <c:v>45138</c:v>
                </c:pt>
                <c:pt idx="231">
                  <c:v>45169</c:v>
                </c:pt>
                <c:pt idx="232">
                  <c:v>45199</c:v>
                </c:pt>
                <c:pt idx="233">
                  <c:v>45230</c:v>
                </c:pt>
                <c:pt idx="234">
                  <c:v>45260</c:v>
                </c:pt>
                <c:pt idx="235">
                  <c:v>45291</c:v>
                </c:pt>
                <c:pt idx="236">
                  <c:v>45322</c:v>
                </c:pt>
                <c:pt idx="237">
                  <c:v>45351</c:v>
                </c:pt>
                <c:pt idx="238">
                  <c:v>45382</c:v>
                </c:pt>
                <c:pt idx="239">
                  <c:v>45412</c:v>
                </c:pt>
              </c:numCache>
            </c:numRef>
          </c:cat>
          <c:val>
            <c:numRef>
              <c:f>'Metro_zhvi_uc_sfr_tier_0.33_0.6'!$BF$40:$KK$40</c:f>
              <c:numCache>
                <c:formatCode>General</c:formatCode>
                <c:ptCount val="240"/>
                <c:pt idx="0">
                  <c:v>267477.442933649</c:v>
                </c:pt>
                <c:pt idx="1">
                  <c:v>271396.18698899698</c:v>
                </c:pt>
                <c:pt idx="2">
                  <c:v>275316.85317095398</c:v>
                </c:pt>
                <c:pt idx="3">
                  <c:v>278927.742205602</c:v>
                </c:pt>
                <c:pt idx="4">
                  <c:v>282190.10092556098</c:v>
                </c:pt>
                <c:pt idx="5">
                  <c:v>285483.83506613999</c:v>
                </c:pt>
                <c:pt idx="6">
                  <c:v>288452.98251985398</c:v>
                </c:pt>
                <c:pt idx="7">
                  <c:v>291310.703365886</c:v>
                </c:pt>
                <c:pt idx="8">
                  <c:v>293977.58688037802</c:v>
                </c:pt>
                <c:pt idx="9">
                  <c:v>296675.80397298199</c:v>
                </c:pt>
                <c:pt idx="10">
                  <c:v>299244.12990322901</c:v>
                </c:pt>
                <c:pt idx="11">
                  <c:v>302149.25538814202</c:v>
                </c:pt>
                <c:pt idx="12">
                  <c:v>304790.41001749999</c:v>
                </c:pt>
                <c:pt idx="13">
                  <c:v>306980.97386901203</c:v>
                </c:pt>
                <c:pt idx="14">
                  <c:v>308553.84572386101</c:v>
                </c:pt>
                <c:pt idx="15">
                  <c:v>310065.83654559799</c:v>
                </c:pt>
                <c:pt idx="16">
                  <c:v>311952.45494660398</c:v>
                </c:pt>
                <c:pt idx="17">
                  <c:v>314052.63303588697</c:v>
                </c:pt>
                <c:pt idx="18">
                  <c:v>315949.94670040498</c:v>
                </c:pt>
                <c:pt idx="19">
                  <c:v>317314.07847770897</c:v>
                </c:pt>
                <c:pt idx="20">
                  <c:v>317959.62542320899</c:v>
                </c:pt>
                <c:pt idx="21">
                  <c:v>318446.14863772201</c:v>
                </c:pt>
                <c:pt idx="22">
                  <c:v>319223.712567624</c:v>
                </c:pt>
                <c:pt idx="23">
                  <c:v>320517.70069755497</c:v>
                </c:pt>
                <c:pt idx="24">
                  <c:v>321522.80212888698</c:v>
                </c:pt>
                <c:pt idx="25">
                  <c:v>321894.36390505702</c:v>
                </c:pt>
                <c:pt idx="26">
                  <c:v>321288.45814600802</c:v>
                </c:pt>
                <c:pt idx="27">
                  <c:v>319988.44014448399</c:v>
                </c:pt>
                <c:pt idx="28">
                  <c:v>318086.26697609999</c:v>
                </c:pt>
                <c:pt idx="29">
                  <c:v>316200.65314203099</c:v>
                </c:pt>
                <c:pt idx="30">
                  <c:v>314395.24096829299</c:v>
                </c:pt>
                <c:pt idx="31">
                  <c:v>312946.32232456398</c:v>
                </c:pt>
                <c:pt idx="32">
                  <c:v>311533.69275556202</c:v>
                </c:pt>
                <c:pt idx="33">
                  <c:v>310160.90955738397</c:v>
                </c:pt>
                <c:pt idx="34">
                  <c:v>308950.78365430998</c:v>
                </c:pt>
                <c:pt idx="35">
                  <c:v>307599.64097296499</c:v>
                </c:pt>
                <c:pt idx="36">
                  <c:v>306748.524629338</c:v>
                </c:pt>
                <c:pt idx="37">
                  <c:v>305183.85478480201</c:v>
                </c:pt>
                <c:pt idx="38">
                  <c:v>303844.74726463499</c:v>
                </c:pt>
                <c:pt idx="39">
                  <c:v>302070.80672806402</c:v>
                </c:pt>
                <c:pt idx="40">
                  <c:v>300566.620365109</c:v>
                </c:pt>
                <c:pt idx="41">
                  <c:v>299438.60341842403</c:v>
                </c:pt>
                <c:pt idx="42">
                  <c:v>298627.71720535803</c:v>
                </c:pt>
                <c:pt idx="43">
                  <c:v>297961.26991865702</c:v>
                </c:pt>
                <c:pt idx="44">
                  <c:v>296472.240388759</c:v>
                </c:pt>
                <c:pt idx="45">
                  <c:v>294407.395823495</c:v>
                </c:pt>
                <c:pt idx="46">
                  <c:v>292108.12052689499</c:v>
                </c:pt>
                <c:pt idx="47">
                  <c:v>289892.40995964903</c:v>
                </c:pt>
                <c:pt idx="48">
                  <c:v>287681.84430804302</c:v>
                </c:pt>
                <c:pt idx="49">
                  <c:v>285383.756034975</c:v>
                </c:pt>
                <c:pt idx="50">
                  <c:v>282697.386085468</c:v>
                </c:pt>
                <c:pt idx="51">
                  <c:v>279598.93721182999</c:v>
                </c:pt>
                <c:pt idx="52">
                  <c:v>276317.32739996701</c:v>
                </c:pt>
                <c:pt idx="53">
                  <c:v>272867.14710527298</c:v>
                </c:pt>
                <c:pt idx="54">
                  <c:v>269548.44099673099</c:v>
                </c:pt>
                <c:pt idx="55">
                  <c:v>266253.32861837</c:v>
                </c:pt>
                <c:pt idx="56">
                  <c:v>263163.98374034202</c:v>
                </c:pt>
                <c:pt idx="57">
                  <c:v>260474.32812683799</c:v>
                </c:pt>
                <c:pt idx="58">
                  <c:v>257826.90580323001</c:v>
                </c:pt>
                <c:pt idx="59">
                  <c:v>255505.75238048</c:v>
                </c:pt>
                <c:pt idx="60">
                  <c:v>253191.152846624</c:v>
                </c:pt>
                <c:pt idx="61">
                  <c:v>251294.53875672599</c:v>
                </c:pt>
                <c:pt idx="62">
                  <c:v>249643.34063768899</c:v>
                </c:pt>
                <c:pt idx="63">
                  <c:v>248435.48397710701</c:v>
                </c:pt>
                <c:pt idx="64">
                  <c:v>247589.514071179</c:v>
                </c:pt>
                <c:pt idx="65">
                  <c:v>247100.115694351</c:v>
                </c:pt>
                <c:pt idx="66">
                  <c:v>247143.74833826901</c:v>
                </c:pt>
                <c:pt idx="67">
                  <c:v>247373.24759371101</c:v>
                </c:pt>
                <c:pt idx="68">
                  <c:v>248275.49365103099</c:v>
                </c:pt>
                <c:pt idx="69">
                  <c:v>249026.854904323</c:v>
                </c:pt>
                <c:pt idx="70">
                  <c:v>249729.40931423401</c:v>
                </c:pt>
                <c:pt idx="71">
                  <c:v>250022.57533755299</c:v>
                </c:pt>
                <c:pt idx="72">
                  <c:v>250205.73467979801</c:v>
                </c:pt>
                <c:pt idx="73">
                  <c:v>250345.69469398601</c:v>
                </c:pt>
                <c:pt idx="74">
                  <c:v>250283.52362449901</c:v>
                </c:pt>
                <c:pt idx="75">
                  <c:v>249929.64377082401</c:v>
                </c:pt>
                <c:pt idx="76">
                  <c:v>248985.38350095999</c:v>
                </c:pt>
                <c:pt idx="77">
                  <c:v>247497.70390828201</c:v>
                </c:pt>
                <c:pt idx="78">
                  <c:v>245824.12001466801</c:v>
                </c:pt>
                <c:pt idx="79">
                  <c:v>244673.77617164401</c:v>
                </c:pt>
                <c:pt idx="80">
                  <c:v>243706.643127641</c:v>
                </c:pt>
                <c:pt idx="81">
                  <c:v>242864.698115604</c:v>
                </c:pt>
                <c:pt idx="82">
                  <c:v>241597.08430182899</c:v>
                </c:pt>
                <c:pt idx="83">
                  <c:v>240159.276985687</c:v>
                </c:pt>
                <c:pt idx="84">
                  <c:v>238588.21591014299</c:v>
                </c:pt>
                <c:pt idx="85">
                  <c:v>237335.99749653801</c:v>
                </c:pt>
                <c:pt idx="86">
                  <c:v>236107.454590154</c:v>
                </c:pt>
                <c:pt idx="87">
                  <c:v>235030.38453778901</c:v>
                </c:pt>
                <c:pt idx="88">
                  <c:v>233794.64884640099</c:v>
                </c:pt>
                <c:pt idx="89">
                  <c:v>232624.28254524901</c:v>
                </c:pt>
                <c:pt idx="90">
                  <c:v>231072.502268721</c:v>
                </c:pt>
                <c:pt idx="91">
                  <c:v>229633.74220920101</c:v>
                </c:pt>
                <c:pt idx="92">
                  <c:v>228426.82571887801</c:v>
                </c:pt>
                <c:pt idx="93">
                  <c:v>227691.58046014601</c:v>
                </c:pt>
                <c:pt idx="94">
                  <c:v>227339.08255791501</c:v>
                </c:pt>
                <c:pt idx="95">
                  <c:v>227216.42025776699</c:v>
                </c:pt>
                <c:pt idx="96">
                  <c:v>227261.33274862499</c:v>
                </c:pt>
                <c:pt idx="97">
                  <c:v>227508.729117023</c:v>
                </c:pt>
                <c:pt idx="98">
                  <c:v>227930.93341069901</c:v>
                </c:pt>
                <c:pt idx="99">
                  <c:v>228161.13919042199</c:v>
                </c:pt>
                <c:pt idx="100">
                  <c:v>228092.99545473501</c:v>
                </c:pt>
                <c:pt idx="101">
                  <c:v>227963.049738064</c:v>
                </c:pt>
                <c:pt idx="102">
                  <c:v>228287.17916243701</c:v>
                </c:pt>
                <c:pt idx="103">
                  <c:v>228664.34163358799</c:v>
                </c:pt>
                <c:pt idx="104">
                  <c:v>229162.855987452</c:v>
                </c:pt>
                <c:pt idx="105">
                  <c:v>230040.418493529</c:v>
                </c:pt>
                <c:pt idx="106">
                  <c:v>231292.41158103899</c:v>
                </c:pt>
                <c:pt idx="107">
                  <c:v>232748.942930719</c:v>
                </c:pt>
                <c:pt idx="108">
                  <c:v>234157.072799563</c:v>
                </c:pt>
                <c:pt idx="109">
                  <c:v>235712.846501608</c:v>
                </c:pt>
                <c:pt idx="110">
                  <c:v>237286.95502406399</c:v>
                </c:pt>
                <c:pt idx="111">
                  <c:v>238594.192504217</c:v>
                </c:pt>
                <c:pt idx="112">
                  <c:v>239524.95210787101</c:v>
                </c:pt>
                <c:pt idx="113">
                  <c:v>240139.82235568299</c:v>
                </c:pt>
                <c:pt idx="114">
                  <c:v>240713.76222036101</c:v>
                </c:pt>
                <c:pt idx="115">
                  <c:v>241278.63879722299</c:v>
                </c:pt>
                <c:pt idx="116">
                  <c:v>241981.705408649</c:v>
                </c:pt>
                <c:pt idx="117">
                  <c:v>242843.44158424099</c:v>
                </c:pt>
                <c:pt idx="118">
                  <c:v>243947.03464294499</c:v>
                </c:pt>
                <c:pt idx="119">
                  <c:v>245358.44855007299</c:v>
                </c:pt>
                <c:pt idx="120">
                  <c:v>246705.88930108101</c:v>
                </c:pt>
                <c:pt idx="121">
                  <c:v>247579.18472650499</c:v>
                </c:pt>
                <c:pt idx="122">
                  <c:v>247981.97871778201</c:v>
                </c:pt>
                <c:pt idx="123">
                  <c:v>248057.292047753</c:v>
                </c:pt>
                <c:pt idx="124">
                  <c:v>248282.21441297501</c:v>
                </c:pt>
                <c:pt idx="125">
                  <c:v>248344.20516273601</c:v>
                </c:pt>
                <c:pt idx="126">
                  <c:v>248679.16890247</c:v>
                </c:pt>
                <c:pt idx="127">
                  <c:v>249005.26050385501</c:v>
                </c:pt>
                <c:pt idx="128">
                  <c:v>249433.96633108801</c:v>
                </c:pt>
                <c:pt idx="129">
                  <c:v>250190.58487722199</c:v>
                </c:pt>
                <c:pt idx="130">
                  <c:v>251155.67000418401</c:v>
                </c:pt>
                <c:pt idx="131">
                  <c:v>252303.043905103</c:v>
                </c:pt>
                <c:pt idx="132">
                  <c:v>253142.152330343</c:v>
                </c:pt>
                <c:pt idx="133">
                  <c:v>253829.372063324</c:v>
                </c:pt>
                <c:pt idx="134">
                  <c:v>254825.81370426199</c:v>
                </c:pt>
                <c:pt idx="135">
                  <c:v>256078.32894425801</c:v>
                </c:pt>
                <c:pt idx="136">
                  <c:v>257531.678872405</c:v>
                </c:pt>
                <c:pt idx="137">
                  <c:v>258893.31601193201</c:v>
                </c:pt>
                <c:pt idx="138">
                  <c:v>260396.59237062701</c:v>
                </c:pt>
                <c:pt idx="139">
                  <c:v>262040.47036210299</c:v>
                </c:pt>
                <c:pt idx="140">
                  <c:v>263751.835235034</c:v>
                </c:pt>
                <c:pt idx="141">
                  <c:v>265189.757787282</c:v>
                </c:pt>
                <c:pt idx="142">
                  <c:v>266250.26512239501</c:v>
                </c:pt>
                <c:pt idx="143">
                  <c:v>267243.47696945298</c:v>
                </c:pt>
                <c:pt idx="144">
                  <c:v>268500.20021619799</c:v>
                </c:pt>
                <c:pt idx="145">
                  <c:v>270012.25289227598</c:v>
                </c:pt>
                <c:pt idx="146">
                  <c:v>271477.02817218099</c:v>
                </c:pt>
                <c:pt idx="147">
                  <c:v>272619.274587986</c:v>
                </c:pt>
                <c:pt idx="148">
                  <c:v>273899.38463791099</c:v>
                </c:pt>
                <c:pt idx="149">
                  <c:v>275189.26084307599</c:v>
                </c:pt>
                <c:pt idx="150">
                  <c:v>276885.66375091602</c:v>
                </c:pt>
                <c:pt idx="151">
                  <c:v>278665.45587359503</c:v>
                </c:pt>
                <c:pt idx="152">
                  <c:v>280591.25990440999</c:v>
                </c:pt>
                <c:pt idx="153">
                  <c:v>282428.25697422301</c:v>
                </c:pt>
                <c:pt idx="154">
                  <c:v>284279.53092279303</c:v>
                </c:pt>
                <c:pt idx="155">
                  <c:v>286341.62957097701</c:v>
                </c:pt>
                <c:pt idx="156">
                  <c:v>288389.71088708099</c:v>
                </c:pt>
                <c:pt idx="157">
                  <c:v>290243.46990836301</c:v>
                </c:pt>
                <c:pt idx="158">
                  <c:v>291728.05322766199</c:v>
                </c:pt>
                <c:pt idx="159">
                  <c:v>292817.92095972702</c:v>
                </c:pt>
                <c:pt idx="160">
                  <c:v>293991.01569116901</c:v>
                </c:pt>
                <c:pt idx="161">
                  <c:v>295125.43315193203</c:v>
                </c:pt>
                <c:pt idx="162">
                  <c:v>296706.64302005299</c:v>
                </c:pt>
                <c:pt idx="163">
                  <c:v>298261.71713349601</c:v>
                </c:pt>
                <c:pt idx="164">
                  <c:v>299812.670656136</c:v>
                </c:pt>
                <c:pt idx="165">
                  <c:v>301050.63963980199</c:v>
                </c:pt>
                <c:pt idx="166">
                  <c:v>302675.91202100302</c:v>
                </c:pt>
                <c:pt idx="167">
                  <c:v>304446.26972578099</c:v>
                </c:pt>
                <c:pt idx="168">
                  <c:v>306335.68743726698</c:v>
                </c:pt>
                <c:pt idx="169">
                  <c:v>307836.56981611298</c:v>
                </c:pt>
                <c:pt idx="170">
                  <c:v>309463.000792837</c:v>
                </c:pt>
                <c:pt idx="171">
                  <c:v>311054.474811161</c:v>
                </c:pt>
                <c:pt idx="172">
                  <c:v>312511.237928471</c:v>
                </c:pt>
                <c:pt idx="173">
                  <c:v>313228.167840251</c:v>
                </c:pt>
                <c:pt idx="174">
                  <c:v>313480.01882318099</c:v>
                </c:pt>
                <c:pt idx="175">
                  <c:v>313529.524336965</c:v>
                </c:pt>
                <c:pt idx="176">
                  <c:v>313740.99047131097</c:v>
                </c:pt>
                <c:pt idx="177">
                  <c:v>314524.92252105201</c:v>
                </c:pt>
                <c:pt idx="178">
                  <c:v>315615.31761836697</c:v>
                </c:pt>
                <c:pt idx="179">
                  <c:v>317124.92073933198</c:v>
                </c:pt>
                <c:pt idx="180">
                  <c:v>318224.90101754101</c:v>
                </c:pt>
                <c:pt idx="181">
                  <c:v>319314.58360490698</c:v>
                </c:pt>
                <c:pt idx="182">
                  <c:v>320080.85954852699</c:v>
                </c:pt>
                <c:pt idx="183">
                  <c:v>320725.44342917902</c:v>
                </c:pt>
                <c:pt idx="184">
                  <c:v>321191.746521083</c:v>
                </c:pt>
                <c:pt idx="185">
                  <c:v>321923.87145897298</c:v>
                </c:pt>
                <c:pt idx="186">
                  <c:v>323422.33070213703</c:v>
                </c:pt>
                <c:pt idx="187">
                  <c:v>325118.666538355</c:v>
                </c:pt>
                <c:pt idx="188">
                  <c:v>327463.553197484</c:v>
                </c:pt>
                <c:pt idx="189">
                  <c:v>329714.39879639301</c:v>
                </c:pt>
                <c:pt idx="190">
                  <c:v>332295.05401695397</c:v>
                </c:pt>
                <c:pt idx="191">
                  <c:v>334496.54366611602</c:v>
                </c:pt>
                <c:pt idx="192">
                  <c:v>335716.84481109102</c:v>
                </c:pt>
                <c:pt idx="193">
                  <c:v>336132.11097598303</c:v>
                </c:pt>
                <c:pt idx="194">
                  <c:v>336684.418463198</c:v>
                </c:pt>
                <c:pt idx="195">
                  <c:v>338803.72935908101</c:v>
                </c:pt>
                <c:pt idx="196">
                  <c:v>342935.27707471699</c:v>
                </c:pt>
                <c:pt idx="197">
                  <c:v>348503.81501965702</c:v>
                </c:pt>
                <c:pt idx="198">
                  <c:v>355020.86652543198</c:v>
                </c:pt>
                <c:pt idx="199">
                  <c:v>361722.10090223601</c:v>
                </c:pt>
                <c:pt idx="200">
                  <c:v>367815.11611329397</c:v>
                </c:pt>
                <c:pt idx="201">
                  <c:v>374062.45066570502</c:v>
                </c:pt>
                <c:pt idx="202">
                  <c:v>380425.34930782998</c:v>
                </c:pt>
                <c:pt idx="203">
                  <c:v>387417.04988855502</c:v>
                </c:pt>
                <c:pt idx="204">
                  <c:v>394272.17082954902</c:v>
                </c:pt>
                <c:pt idx="205">
                  <c:v>400482.24568475701</c:v>
                </c:pt>
                <c:pt idx="206">
                  <c:v>404457.96305011201</c:v>
                </c:pt>
                <c:pt idx="207">
                  <c:v>405730.28346551303</c:v>
                </c:pt>
                <c:pt idx="208">
                  <c:v>405011.78871529602</c:v>
                </c:pt>
                <c:pt idx="209">
                  <c:v>404291.14097921603</c:v>
                </c:pt>
                <c:pt idx="210">
                  <c:v>404760.88582387601</c:v>
                </c:pt>
                <c:pt idx="211">
                  <c:v>406266.64175829297</c:v>
                </c:pt>
                <c:pt idx="212">
                  <c:v>410656.79327086202</c:v>
                </c:pt>
                <c:pt idx="213">
                  <c:v>417585.63371810701</c:v>
                </c:pt>
                <c:pt idx="214">
                  <c:v>426875.28857383301</c:v>
                </c:pt>
                <c:pt idx="215">
                  <c:v>435714.982059273</c:v>
                </c:pt>
                <c:pt idx="216">
                  <c:v>443269.24062383297</c:v>
                </c:pt>
                <c:pt idx="217">
                  <c:v>449163.48971511499</c:v>
                </c:pt>
                <c:pt idx="218">
                  <c:v>452043.85520424199</c:v>
                </c:pt>
                <c:pt idx="219">
                  <c:v>451583.82503194798</c:v>
                </c:pt>
                <c:pt idx="220">
                  <c:v>448855.35131028201</c:v>
                </c:pt>
                <c:pt idx="221">
                  <c:v>446749.045279324</c:v>
                </c:pt>
                <c:pt idx="222">
                  <c:v>445816.74694552697</c:v>
                </c:pt>
                <c:pt idx="223">
                  <c:v>445605.435754498</c:v>
                </c:pt>
                <c:pt idx="224">
                  <c:v>444853.42148297298</c:v>
                </c:pt>
                <c:pt idx="225">
                  <c:v>444667.78807112999</c:v>
                </c:pt>
                <c:pt idx="226">
                  <c:v>445850.33779030701</c:v>
                </c:pt>
                <c:pt idx="227">
                  <c:v>449123.747284093</c:v>
                </c:pt>
                <c:pt idx="228">
                  <c:v>453579.54966963502</c:v>
                </c:pt>
                <c:pt idx="229">
                  <c:v>458148.57528263901</c:v>
                </c:pt>
                <c:pt idx="230">
                  <c:v>462467.549446447</c:v>
                </c:pt>
                <c:pt idx="231">
                  <c:v>466435.09879242</c:v>
                </c:pt>
                <c:pt idx="232">
                  <c:v>469906.36447448499</c:v>
                </c:pt>
                <c:pt idx="233">
                  <c:v>472989.16819785198</c:v>
                </c:pt>
                <c:pt idx="234">
                  <c:v>475411.03133983701</c:v>
                </c:pt>
                <c:pt idx="235">
                  <c:v>477661.73480109102</c:v>
                </c:pt>
                <c:pt idx="236">
                  <c:v>478986.76241150801</c:v>
                </c:pt>
                <c:pt idx="237">
                  <c:v>480528.48624537699</c:v>
                </c:pt>
                <c:pt idx="238">
                  <c:v>483382.849973106</c:v>
                </c:pt>
                <c:pt idx="239">
                  <c:v>487714.06481338397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51-4CB7-B9B5-D3C1F957F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464767"/>
        <c:axId val="339456607"/>
      </c:lineChart>
      <c:dateAx>
        <c:axId val="33946476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6607"/>
        <c:crosses val="autoZero"/>
        <c:auto val="1"/>
        <c:lblOffset val="100"/>
        <c:baseTimeUnit val="months"/>
        <c:majorUnit val="6"/>
        <c:majorTimeUnit val="months"/>
      </c:dateAx>
      <c:valAx>
        <c:axId val="339456607"/>
        <c:scaling>
          <c:orientation val="minMax"/>
          <c:max val="500000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99705470281232E-2"/>
          <c:y val="2.4365482233502538E-2"/>
          <c:w val="0.92231390518599399"/>
          <c:h val="0.65649338502737919"/>
        </c:manualLayout>
      </c:layout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Graph'!$A$46:$A$121</c:f>
              <c:numCache>
                <c:formatCode>[$-409]mmm\-yy;@</c:formatCode>
                <c:ptCount val="7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45406</c:v>
                </c:pt>
              </c:numCache>
            </c:numRef>
          </c:cat>
          <c:val>
            <c:numRef>
              <c:f>'FRED Graph'!$D$46:$D$121</c:f>
              <c:numCache>
                <c:formatCode>0.00%</c:formatCode>
                <c:ptCount val="76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4.3567574476632176E-2</c:v>
                </c:pt>
                <c:pt idx="49">
                  <c:v>4.7462787242382065E-2</c:v>
                </c:pt>
                <c:pt idx="50">
                  <c:v>4.9488990494889862E-2</c:v>
                </c:pt>
                <c:pt idx="51">
                  <c:v>5.1238861117148371E-2</c:v>
                </c:pt>
                <c:pt idx="52">
                  <c:v>5.4317963655622137E-2</c:v>
                </c:pt>
                <c:pt idx="53">
                  <c:v>5.6116258796250484E-2</c:v>
                </c:pt>
                <c:pt idx="54">
                  <c:v>5.7790623452702583E-2</c:v>
                </c:pt>
                <c:pt idx="55">
                  <c:v>6.3467584432906232E-2</c:v>
                </c:pt>
                <c:pt idx="56">
                  <c:v>6.6217410123985188E-2</c:v>
                </c:pt>
                <c:pt idx="57">
                  <c:v>6.9121921709235146E-2</c:v>
                </c:pt>
                <c:pt idx="58">
                  <c:v>7.0824583302738775E-2</c:v>
                </c:pt>
                <c:pt idx="59">
                  <c:v>7.4206858636753026E-2</c:v>
                </c:pt>
                <c:pt idx="60">
                  <c:v>7.9000551166636068E-2</c:v>
                </c:pt>
                <c:pt idx="61">
                  <c:v>8.0988101246729283E-2</c:v>
                </c:pt>
                <c:pt idx="62">
                  <c:v>8.1572671682555553E-2</c:v>
                </c:pt>
                <c:pt idx="63">
                  <c:v>8.0942781826639942E-2</c:v>
                </c:pt>
                <c:pt idx="64">
                  <c:v>8.0177639765734554E-2</c:v>
                </c:pt>
                <c:pt idx="65">
                  <c:v>7.7985698036245665E-2</c:v>
                </c:pt>
                <c:pt idx="66">
                  <c:v>7.6734802065210328E-2</c:v>
                </c:pt>
                <c:pt idx="67">
                  <c:v>7.2728341629199944E-2</c:v>
                </c:pt>
                <c:pt idx="68">
                  <c:v>7.1564622823823143E-2</c:v>
                </c:pt>
                <c:pt idx="69">
                  <c:v>6.7313849754891075E-2</c:v>
                </c:pt>
                <c:pt idx="70">
                  <c:v>6.5303670708661166E-2</c:v>
                </c:pt>
                <c:pt idx="71">
                  <c:v>6.1632443056685915E-2</c:v>
                </c:pt>
                <c:pt idx="72">
                  <c:v>6.0683947794453408E-2</c:v>
                </c:pt>
                <c:pt idx="73">
                  <c:v>5.759642786224517E-2</c:v>
                </c:pt>
                <c:pt idx="74">
                  <c:v>5.6462548716032179E-2</c:v>
                </c:pt>
                <c:pt idx="75">
                  <c:v>5.5345691409383724E-2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2-40EC-A77E-29944C51A2FF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Graph'!$A$46:$A$121</c:f>
              <c:numCache>
                <c:formatCode>[$-409]mmm\-yy;@</c:formatCode>
                <c:ptCount val="7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45406</c:v>
                </c:pt>
              </c:numCache>
            </c:numRef>
          </c:cat>
          <c:val>
            <c:numRef>
              <c:f>'FRED Graph'!$E$46:$E$121</c:f>
              <c:numCache>
                <c:formatCode>0.00%</c:formatCode>
                <c:ptCount val="76"/>
                <c:pt idx="0">
                  <c:v>4.5100484399932306E-2</c:v>
                </c:pt>
                <c:pt idx="1">
                  <c:v>4.3711842504574161E-2</c:v>
                </c:pt>
                <c:pt idx="2">
                  <c:v>4.2847736099254519E-2</c:v>
                </c:pt>
                <c:pt idx="3">
                  <c:v>4.0410799004968689E-2</c:v>
                </c:pt>
                <c:pt idx="4">
                  <c:v>4.1179492880142332E-2</c:v>
                </c:pt>
                <c:pt idx="5">
                  <c:v>4.0350789780620566E-2</c:v>
                </c:pt>
                <c:pt idx="6">
                  <c:v>4.0516921080942403E-2</c:v>
                </c:pt>
                <c:pt idx="7">
                  <c:v>4.0800227412139733E-2</c:v>
                </c:pt>
                <c:pt idx="8">
                  <c:v>4.1852791180216453E-2</c:v>
                </c:pt>
                <c:pt idx="9">
                  <c:v>4.1237740702567249E-2</c:v>
                </c:pt>
                <c:pt idx="10">
                  <c:v>4.1724442147299312E-2</c:v>
                </c:pt>
                <c:pt idx="11">
                  <c:v>4.2165917196668179E-2</c:v>
                </c:pt>
                <c:pt idx="12">
                  <c:v>4.3010358362776779E-2</c:v>
                </c:pt>
                <c:pt idx="13">
                  <c:v>4.2592652769499972E-2</c:v>
                </c:pt>
                <c:pt idx="14">
                  <c:v>4.1555946133584376E-2</c:v>
                </c:pt>
                <c:pt idx="15">
                  <c:v>4.1465635897625308E-2</c:v>
                </c:pt>
                <c:pt idx="16">
                  <c:v>4.1288376259514425E-2</c:v>
                </c:pt>
                <c:pt idx="17">
                  <c:v>4.1993697421766507E-2</c:v>
                </c:pt>
                <c:pt idx="18">
                  <c:v>4.2186515342507835E-2</c:v>
                </c:pt>
                <c:pt idx="19">
                  <c:v>4.2419282539087666E-2</c:v>
                </c:pt>
                <c:pt idx="20">
                  <c:v>4.2440546818766745E-2</c:v>
                </c:pt>
                <c:pt idx="21">
                  <c:v>4.2851956217014653E-2</c:v>
                </c:pt>
                <c:pt idx="22">
                  <c:v>4.2626045169217974E-2</c:v>
                </c:pt>
                <c:pt idx="23">
                  <c:v>4.1560847886477736E-2</c:v>
                </c:pt>
                <c:pt idx="24">
                  <c:v>4.075965699007944E-2</c:v>
                </c:pt>
                <c:pt idx="25">
                  <c:v>4.099494780670998E-2</c:v>
                </c:pt>
                <c:pt idx="26">
                  <c:v>4.1996843183648824E-2</c:v>
                </c:pt>
                <c:pt idx="27">
                  <c:v>4.0413252994739635E-2</c:v>
                </c:pt>
                <c:pt idx="28">
                  <c:v>3.3490407745389028E-2</c:v>
                </c:pt>
                <c:pt idx="29">
                  <c:v>2.5751127185646538E-2</c:v>
                </c:pt>
                <c:pt idx="30">
                  <c:v>2.0067676644344834E-2</c:v>
                </c:pt>
                <c:pt idx="31">
                  <c:v>1.9320543638733589E-2</c:v>
                </c:pt>
                <c:pt idx="32">
                  <c:v>1.8093392772200234E-2</c:v>
                </c:pt>
                <c:pt idx="33">
                  <c:v>1.6660521299806552E-2</c:v>
                </c:pt>
                <c:pt idx="34">
                  <c:v>1.6167228947188139E-2</c:v>
                </c:pt>
                <c:pt idx="35">
                  <c:v>1.7286693755947269E-2</c:v>
                </c:pt>
                <c:pt idx="36">
                  <c:v>1.8069095112871247E-2</c:v>
                </c:pt>
                <c:pt idx="37">
                  <c:v>1.8547513029645524E-2</c:v>
                </c:pt>
                <c:pt idx="38">
                  <c:v>1.8925128899443422E-2</c:v>
                </c:pt>
                <c:pt idx="39">
                  <c:v>2.3370082705278739E-2</c:v>
                </c:pt>
                <c:pt idx="40">
                  <c:v>3.6701636700186224E-2</c:v>
                </c:pt>
                <c:pt idx="41">
                  <c:v>5.5358538068530416E-2</c:v>
                </c:pt>
                <c:pt idx="42">
                  <c:v>7.5619970641491507E-2</c:v>
                </c:pt>
                <c:pt idx="43">
                  <c:v>9.3041434643815313E-2</c:v>
                </c:pt>
                <c:pt idx="44">
                  <c:v>0.11144433659618724</c:v>
                </c:pt>
                <c:pt idx="45">
                  <c:v>0.12887569961134759</c:v>
                </c:pt>
                <c:pt idx="46">
                  <c:v>0.14059854731940602</c:v>
                </c:pt>
                <c:pt idx="47">
                  <c:v>0.14713433439675705</c:v>
                </c:pt>
                <c:pt idx="48">
                  <c:v>0.1520711644519861</c:v>
                </c:pt>
                <c:pt idx="49">
                  <c:v>0.1552798067095047</c:v>
                </c:pt>
                <c:pt idx="50">
                  <c:v>0.15883518490676973</c:v>
                </c:pt>
                <c:pt idx="51">
                  <c:v>0.15820066933390975</c:v>
                </c:pt>
                <c:pt idx="52">
                  <c:v>0.15629175665809369</c:v>
                </c:pt>
                <c:pt idx="53">
                  <c:v>0.15064867505992208</c:v>
                </c:pt>
                <c:pt idx="54">
                  <c:v>0.14295452468186376</c:v>
                </c:pt>
                <c:pt idx="55">
                  <c:v>0.13261636748076877</c:v>
                </c:pt>
                <c:pt idx="56">
                  <c:v>0.11935650963283484</c:v>
                </c:pt>
                <c:pt idx="57">
                  <c:v>0.1056207894574055</c:v>
                </c:pt>
                <c:pt idx="58">
                  <c:v>9.3634762523458814E-2</c:v>
                </c:pt>
                <c:pt idx="59">
                  <c:v>8.3436830946592933E-2</c:v>
                </c:pt>
                <c:pt idx="60">
                  <c:v>7.5248774690620523E-2</c:v>
                </c:pt>
                <c:pt idx="61">
                  <c:v>6.8742502307466369E-2</c:v>
                </c:pt>
                <c:pt idx="62">
                  <c:v>6.245360338798811E-2</c:v>
                </c:pt>
                <c:pt idx="63">
                  <c:v>5.8198223753758382E-2</c:v>
                </c:pt>
                <c:pt idx="64">
                  <c:v>5.2061671207565885E-2</c:v>
                </c:pt>
                <c:pt idx="65">
                  <c:v>4.6527290009292344E-2</c:v>
                </c:pt>
                <c:pt idx="66">
                  <c:v>3.9523450865388776E-2</c:v>
                </c:pt>
                <c:pt idx="67">
                  <c:v>3.503540319342302E-2</c:v>
                </c:pt>
                <c:pt idx="68">
                  <c:v>3.2865425746684274E-2</c:v>
                </c:pt>
                <c:pt idx="69">
                  <c:v>3.2722291587348851E-2</c:v>
                </c:pt>
                <c:pt idx="70">
                  <c:v>3.3620014248530339E-2</c:v>
                </c:pt>
                <c:pt idx="71">
                  <c:v>3.4312373704455057E-2</c:v>
                </c:pt>
                <c:pt idx="72">
                  <c:v>3.4299176791284136E-2</c:v>
                </c:pt>
                <c:pt idx="73">
                  <c:v>3.4847831981869026E-2</c:v>
                </c:pt>
                <c:pt idx="74">
                  <c:v>3.5518032263033072E-2</c:v>
                </c:pt>
                <c:pt idx="75">
                  <c:v>3.5771191327196306E-2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2-40EC-A77E-29944C51A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  <c:majorUnit val="2"/>
        <c:major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12282703792462"/>
          <c:y val="0.93157421831386544"/>
          <c:w val="0.46175434592415077"/>
          <c:h val="6.8425781686134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CPIinflation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data_chart1!$A$159:$A$329</c:f>
              <c:numCache>
                <c:formatCode>m/d/yyyy</c:formatCode>
                <c:ptCount val="171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</c:numCache>
            </c:numRef>
          </c:cat>
          <c:val>
            <c:numRef>
              <c:f>data_chart1!$F$159:$F$329</c:f>
              <c:numCache>
                <c:formatCode>0.0</c:formatCode>
                <c:ptCount val="171"/>
                <c:pt idx="0">
                  <c:v>2.6211099999999998</c:v>
                </c:pt>
                <c:pt idx="1">
                  <c:v>2.1513399999999998</c:v>
                </c:pt>
                <c:pt idx="2">
                  <c:v>2.2861699999999998</c:v>
                </c:pt>
                <c:pt idx="3">
                  <c:v>2.2067700000000001</c:v>
                </c:pt>
                <c:pt idx="4">
                  <c:v>2.0035500000000002</c:v>
                </c:pt>
                <c:pt idx="5">
                  <c:v>1.1215599999999999</c:v>
                </c:pt>
                <c:pt idx="6">
                  <c:v>1.3407800000000001</c:v>
                </c:pt>
                <c:pt idx="7">
                  <c:v>1.15018</c:v>
                </c:pt>
                <c:pt idx="8">
                  <c:v>1.1183099999999999</c:v>
                </c:pt>
                <c:pt idx="9">
                  <c:v>1.1667000000000001</c:v>
                </c:pt>
                <c:pt idx="10">
                  <c:v>1.0845400000000001</c:v>
                </c:pt>
                <c:pt idx="11">
                  <c:v>1.4377899999999999</c:v>
                </c:pt>
                <c:pt idx="12">
                  <c:v>1.70078</c:v>
                </c:pt>
                <c:pt idx="13">
                  <c:v>2.1248999999999998</c:v>
                </c:pt>
                <c:pt idx="14">
                  <c:v>2.61924</c:v>
                </c:pt>
                <c:pt idx="15">
                  <c:v>3.0772300000000001</c:v>
                </c:pt>
                <c:pt idx="16">
                  <c:v>3.4589699999999999</c:v>
                </c:pt>
                <c:pt idx="17">
                  <c:v>3.5023200000000001</c:v>
                </c:pt>
                <c:pt idx="18">
                  <c:v>3.5798800000000002</c:v>
                </c:pt>
                <c:pt idx="19">
                  <c:v>3.7549999999999999</c:v>
                </c:pt>
                <c:pt idx="20">
                  <c:v>3.8126199999999999</c:v>
                </c:pt>
                <c:pt idx="21">
                  <c:v>3.5222699999999998</c:v>
                </c:pt>
                <c:pt idx="22">
                  <c:v>3.4514300000000002</c:v>
                </c:pt>
                <c:pt idx="23">
                  <c:v>3.0620699999999998</c:v>
                </c:pt>
                <c:pt idx="24">
                  <c:v>3.0087700000000002</c:v>
                </c:pt>
                <c:pt idx="25">
                  <c:v>2.89818</c:v>
                </c:pt>
                <c:pt idx="26">
                  <c:v>2.5828799999999998</c:v>
                </c:pt>
                <c:pt idx="27">
                  <c:v>2.2731599999999998</c:v>
                </c:pt>
                <c:pt idx="28">
                  <c:v>1.73794</c:v>
                </c:pt>
                <c:pt idx="29">
                  <c:v>1.65387</c:v>
                </c:pt>
                <c:pt idx="30">
                  <c:v>1.41751</c:v>
                </c:pt>
                <c:pt idx="31">
                  <c:v>1.6859299999999999</c:v>
                </c:pt>
                <c:pt idx="32">
                  <c:v>1.9497199999999999</c:v>
                </c:pt>
                <c:pt idx="33">
                  <c:v>2.1556799999999998</c:v>
                </c:pt>
                <c:pt idx="34">
                  <c:v>1.7960199999999999</c:v>
                </c:pt>
                <c:pt idx="35">
                  <c:v>1.7595000000000001</c:v>
                </c:pt>
                <c:pt idx="36">
                  <c:v>1.6840599999999999</c:v>
                </c:pt>
                <c:pt idx="37">
                  <c:v>2.0181399999999998</c:v>
                </c:pt>
                <c:pt idx="38">
                  <c:v>1.51875</c:v>
                </c:pt>
                <c:pt idx="39">
                  <c:v>1.1388100000000001</c:v>
                </c:pt>
                <c:pt idx="40">
                  <c:v>1.39039</c:v>
                </c:pt>
                <c:pt idx="41">
                  <c:v>1.7157899999999999</c:v>
                </c:pt>
                <c:pt idx="42">
                  <c:v>1.88547</c:v>
                </c:pt>
                <c:pt idx="43">
                  <c:v>1.53881</c:v>
                </c:pt>
                <c:pt idx="44">
                  <c:v>1.09473</c:v>
                </c:pt>
                <c:pt idx="45">
                  <c:v>0.87680000000000002</c:v>
                </c:pt>
                <c:pt idx="46">
                  <c:v>1.2328699999999999</c:v>
                </c:pt>
                <c:pt idx="47">
                  <c:v>1.51284</c:v>
                </c:pt>
                <c:pt idx="48">
                  <c:v>1.55776</c:v>
                </c:pt>
                <c:pt idx="49">
                  <c:v>1.1204700000000001</c:v>
                </c:pt>
                <c:pt idx="50">
                  <c:v>1.61269</c:v>
                </c:pt>
                <c:pt idx="51">
                  <c:v>2.0151300000000001</c:v>
                </c:pt>
                <c:pt idx="52">
                  <c:v>2.1669499999999999</c:v>
                </c:pt>
                <c:pt idx="53">
                  <c:v>2.05898</c:v>
                </c:pt>
                <c:pt idx="54">
                  <c:v>1.97424</c:v>
                </c:pt>
                <c:pt idx="55">
                  <c:v>1.7151000000000001</c:v>
                </c:pt>
                <c:pt idx="56">
                  <c:v>1.68405</c:v>
                </c:pt>
                <c:pt idx="57">
                  <c:v>1.60954</c:v>
                </c:pt>
                <c:pt idx="58">
                  <c:v>1.2315199999999999</c:v>
                </c:pt>
                <c:pt idx="59">
                  <c:v>0.65312000000000003</c:v>
                </c:pt>
                <c:pt idx="60">
                  <c:v>-0.22993</c:v>
                </c:pt>
                <c:pt idx="61">
                  <c:v>-8.7029999999999996E-2</c:v>
                </c:pt>
                <c:pt idx="62">
                  <c:v>-2.2030000000000001E-2</c:v>
                </c:pt>
                <c:pt idx="63">
                  <c:v>-0.10403</c:v>
                </c:pt>
                <c:pt idx="64">
                  <c:v>3.5029999999999999E-2</c:v>
                </c:pt>
                <c:pt idx="65">
                  <c:v>0.17957000000000001</c:v>
                </c:pt>
                <c:pt idx="66">
                  <c:v>0.22569</c:v>
                </c:pt>
                <c:pt idx="67">
                  <c:v>0.24129999999999999</c:v>
                </c:pt>
                <c:pt idx="68">
                  <c:v>8.8400000000000006E-3</c:v>
                </c:pt>
                <c:pt idx="69">
                  <c:v>0.12762000000000001</c:v>
                </c:pt>
                <c:pt idx="70">
                  <c:v>0.43631999999999999</c:v>
                </c:pt>
                <c:pt idx="71">
                  <c:v>0.63871999999999995</c:v>
                </c:pt>
                <c:pt idx="72">
                  <c:v>1.2375</c:v>
                </c:pt>
                <c:pt idx="73">
                  <c:v>0.84728000000000003</c:v>
                </c:pt>
                <c:pt idx="74">
                  <c:v>0.89161999999999997</c:v>
                </c:pt>
                <c:pt idx="75">
                  <c:v>1.1726300000000001</c:v>
                </c:pt>
                <c:pt idx="76">
                  <c:v>1.0784800000000001</c:v>
                </c:pt>
                <c:pt idx="77">
                  <c:v>1.0792900000000001</c:v>
                </c:pt>
                <c:pt idx="78">
                  <c:v>0.86836000000000002</c:v>
                </c:pt>
                <c:pt idx="79">
                  <c:v>1.05532</c:v>
                </c:pt>
                <c:pt idx="80">
                  <c:v>1.54864</c:v>
                </c:pt>
                <c:pt idx="81">
                  <c:v>1.6859200000000001</c:v>
                </c:pt>
                <c:pt idx="82">
                  <c:v>1.6843300000000001</c:v>
                </c:pt>
                <c:pt idx="83">
                  <c:v>2.0508000000000002</c:v>
                </c:pt>
                <c:pt idx="84">
                  <c:v>2.5103900000000001</c:v>
                </c:pt>
                <c:pt idx="85">
                  <c:v>2.8103600000000002</c:v>
                </c:pt>
                <c:pt idx="86">
                  <c:v>2.4411999999999998</c:v>
                </c:pt>
                <c:pt idx="87">
                  <c:v>2.1762199999999998</c:v>
                </c:pt>
                <c:pt idx="88">
                  <c:v>1.8563400000000001</c:v>
                </c:pt>
                <c:pt idx="89">
                  <c:v>1.6405700000000001</c:v>
                </c:pt>
                <c:pt idx="90">
                  <c:v>1.7251099999999999</c:v>
                </c:pt>
                <c:pt idx="91">
                  <c:v>1.9281200000000001</c:v>
                </c:pt>
                <c:pt idx="92">
                  <c:v>2.1805699999999999</c:v>
                </c:pt>
                <c:pt idx="93">
                  <c:v>2.0207600000000001</c:v>
                </c:pt>
                <c:pt idx="94">
                  <c:v>2.1724899999999998</c:v>
                </c:pt>
                <c:pt idx="95">
                  <c:v>2.1299299999999999</c:v>
                </c:pt>
                <c:pt idx="96">
                  <c:v>2.1513200000000001</c:v>
                </c:pt>
                <c:pt idx="97">
                  <c:v>2.2634699999999999</c:v>
                </c:pt>
                <c:pt idx="98">
                  <c:v>2.3309500000000001</c:v>
                </c:pt>
                <c:pt idx="99">
                  <c:v>2.4710000000000001</c:v>
                </c:pt>
                <c:pt idx="100">
                  <c:v>2.7819199999999999</c:v>
                </c:pt>
                <c:pt idx="101">
                  <c:v>2.80755</c:v>
                </c:pt>
                <c:pt idx="102">
                  <c:v>2.85412</c:v>
                </c:pt>
                <c:pt idx="103">
                  <c:v>2.6429200000000002</c:v>
                </c:pt>
                <c:pt idx="104">
                  <c:v>2.3320599999999998</c:v>
                </c:pt>
                <c:pt idx="105">
                  <c:v>2.4920300000000002</c:v>
                </c:pt>
                <c:pt idx="106">
                  <c:v>2.1473300000000002</c:v>
                </c:pt>
                <c:pt idx="107">
                  <c:v>2.00238</c:v>
                </c:pt>
                <c:pt idx="108">
                  <c:v>1.5506800000000001</c:v>
                </c:pt>
                <c:pt idx="109">
                  <c:v>1.52006</c:v>
                </c:pt>
                <c:pt idx="110">
                  <c:v>1.85314</c:v>
                </c:pt>
                <c:pt idx="111">
                  <c:v>1.9917899999999999</c:v>
                </c:pt>
                <c:pt idx="112">
                  <c:v>1.79352</c:v>
                </c:pt>
                <c:pt idx="113">
                  <c:v>1.64968</c:v>
                </c:pt>
                <c:pt idx="114">
                  <c:v>1.77976</c:v>
                </c:pt>
                <c:pt idx="115">
                  <c:v>1.74678</c:v>
                </c:pt>
                <c:pt idx="116">
                  <c:v>1.71662</c:v>
                </c:pt>
                <c:pt idx="117">
                  <c:v>1.76918</c:v>
                </c:pt>
                <c:pt idx="118">
                  <c:v>2.0621999999999998</c:v>
                </c:pt>
                <c:pt idx="119">
                  <c:v>2.31399</c:v>
                </c:pt>
                <c:pt idx="120">
                  <c:v>2.5004200000000001</c:v>
                </c:pt>
                <c:pt idx="121">
                  <c:v>2.3393199999999998</c:v>
                </c:pt>
                <c:pt idx="122">
                  <c:v>1.54287</c:v>
                </c:pt>
                <c:pt idx="123">
                  <c:v>0.34520000000000001</c:v>
                </c:pt>
                <c:pt idx="124">
                  <c:v>0.22641</c:v>
                </c:pt>
                <c:pt idx="125">
                  <c:v>0.71601999999999999</c:v>
                </c:pt>
                <c:pt idx="126">
                  <c:v>1.01414</c:v>
                </c:pt>
                <c:pt idx="127">
                  <c:v>1.30907</c:v>
                </c:pt>
                <c:pt idx="128">
                  <c:v>1.37148</c:v>
                </c:pt>
                <c:pt idx="129">
                  <c:v>1.1825300000000001</c:v>
                </c:pt>
                <c:pt idx="130">
                  <c:v>1.1675599999999999</c:v>
                </c:pt>
                <c:pt idx="131">
                  <c:v>1.3220400000000001</c:v>
                </c:pt>
                <c:pt idx="132">
                  <c:v>1.3947799999999999</c:v>
                </c:pt>
                <c:pt idx="133">
                  <c:v>1.69336</c:v>
                </c:pt>
                <c:pt idx="134">
                  <c:v>2.6305200000000002</c:v>
                </c:pt>
                <c:pt idx="135">
                  <c:v>4.1305500000000004</c:v>
                </c:pt>
                <c:pt idx="136">
                  <c:v>4.9150299999999998</c:v>
                </c:pt>
                <c:pt idx="137">
                  <c:v>5.2816099999999997</c:v>
                </c:pt>
                <c:pt idx="138">
                  <c:v>5.2215100000000003</c:v>
                </c:pt>
                <c:pt idx="139">
                  <c:v>5.1882900000000003</c:v>
                </c:pt>
                <c:pt idx="140">
                  <c:v>5.3836300000000001</c:v>
                </c:pt>
                <c:pt idx="141">
                  <c:v>6.2377500000000001</c:v>
                </c:pt>
                <c:pt idx="142">
                  <c:v>6.8623900000000004</c:v>
                </c:pt>
                <c:pt idx="143">
                  <c:v>7.1944600000000003</c:v>
                </c:pt>
                <c:pt idx="144">
                  <c:v>7.5952799999999998</c:v>
                </c:pt>
                <c:pt idx="145">
                  <c:v>7.9548500000000004</c:v>
                </c:pt>
                <c:pt idx="146">
                  <c:v>8.5152199999999993</c:v>
                </c:pt>
                <c:pt idx="147">
                  <c:v>8.2277699999999996</c:v>
                </c:pt>
                <c:pt idx="148">
                  <c:v>8.5023300000000006</c:v>
                </c:pt>
                <c:pt idx="149">
                  <c:v>8.9329900000000002</c:v>
                </c:pt>
                <c:pt idx="150">
                  <c:v>8.4131800000000005</c:v>
                </c:pt>
                <c:pt idx="151">
                  <c:v>8.2273599999999991</c:v>
                </c:pt>
                <c:pt idx="152">
                  <c:v>8.2148500000000002</c:v>
                </c:pt>
                <c:pt idx="153">
                  <c:v>7.7624899999999997</c:v>
                </c:pt>
                <c:pt idx="154">
                  <c:v>7.1353499999999999</c:v>
                </c:pt>
                <c:pt idx="155">
                  <c:v>6.4449399999999999</c:v>
                </c:pt>
                <c:pt idx="156">
                  <c:v>6.36212</c:v>
                </c:pt>
                <c:pt idx="157">
                  <c:v>5.9655199999999997</c:v>
                </c:pt>
                <c:pt idx="158">
                  <c:v>4.9350899999999998</c:v>
                </c:pt>
                <c:pt idx="159">
                  <c:v>4.9410600000000002</c:v>
                </c:pt>
                <c:pt idx="160">
                  <c:v>4.1206899999999997</c:v>
                </c:pt>
                <c:pt idx="161">
                  <c:v>3.0532599999999999</c:v>
                </c:pt>
                <c:pt idx="162">
                  <c:v>3.2717800000000001</c:v>
                </c:pt>
                <c:pt idx="163">
                  <c:v>3.7187199999999998</c:v>
                </c:pt>
                <c:pt idx="164">
                  <c:v>3.6940599999999999</c:v>
                </c:pt>
                <c:pt idx="165">
                  <c:v>3.24579</c:v>
                </c:pt>
                <c:pt idx="166">
                  <c:v>3.1394799999999998</c:v>
                </c:pt>
                <c:pt idx="167">
                  <c:v>3.3231600000000001</c:v>
                </c:pt>
                <c:pt idx="168">
                  <c:v>3.1059800000000002</c:v>
                </c:pt>
                <c:pt idx="169">
                  <c:v>3.16574</c:v>
                </c:pt>
                <c:pt idx="170">
                  <c:v>3.4751300000000001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04-4FC8-A1B6-C7534FA57190}"/>
            </c:ext>
          </c:extLst>
        </c:ser>
        <c:ser>
          <c:idx val="1"/>
          <c:order val="1"/>
          <c:tx>
            <c:v>Nominal Wage Growth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data_chart1!$A$159:$A$329</c:f>
              <c:numCache>
                <c:formatCode>m/d/yyyy</c:formatCode>
                <c:ptCount val="171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</c:numCache>
            </c:numRef>
          </c:cat>
          <c:val>
            <c:numRef>
              <c:f>data_chart1!$C$159:$C$329</c:f>
              <c:numCache>
                <c:formatCode>0.0</c:formatCode>
                <c:ptCount val="171"/>
                <c:pt idx="0">
                  <c:v>1.6</c:v>
                </c:pt>
                <c:pt idx="1">
                  <c:v>1.7</c:v>
                </c:pt>
                <c:pt idx="2">
                  <c:v>1.9</c:v>
                </c:pt>
                <c:pt idx="3">
                  <c:v>1.9</c:v>
                </c:pt>
                <c:pt idx="4">
                  <c:v>1.6</c:v>
                </c:pt>
                <c:pt idx="5">
                  <c:v>1.7</c:v>
                </c:pt>
                <c:pt idx="6">
                  <c:v>1.8</c:v>
                </c:pt>
                <c:pt idx="7">
                  <c:v>2</c:v>
                </c:pt>
                <c:pt idx="8">
                  <c:v>1.9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1.9</c:v>
                </c:pt>
                <c:pt idx="13">
                  <c:v>1.9</c:v>
                </c:pt>
                <c:pt idx="14">
                  <c:v>1.9</c:v>
                </c:pt>
                <c:pt idx="15">
                  <c:v>1.9</c:v>
                </c:pt>
                <c:pt idx="16">
                  <c:v>2</c:v>
                </c:pt>
                <c:pt idx="17">
                  <c:v>2</c:v>
                </c:pt>
                <c:pt idx="18">
                  <c:v>2.1</c:v>
                </c:pt>
                <c:pt idx="19">
                  <c:v>2.2000000000000002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</c:v>
                </c:pt>
                <c:pt idx="23">
                  <c:v>2</c:v>
                </c:pt>
                <c:pt idx="24">
                  <c:v>1.9</c:v>
                </c:pt>
                <c:pt idx="25">
                  <c:v>1.9</c:v>
                </c:pt>
                <c:pt idx="26">
                  <c:v>2</c:v>
                </c:pt>
                <c:pt idx="27">
                  <c:v>2.2000000000000002</c:v>
                </c:pt>
                <c:pt idx="28">
                  <c:v>2.1</c:v>
                </c:pt>
                <c:pt idx="29">
                  <c:v>2.2999999999999998</c:v>
                </c:pt>
                <c:pt idx="30">
                  <c:v>2.1</c:v>
                </c:pt>
                <c:pt idx="31">
                  <c:v>2.1</c:v>
                </c:pt>
                <c:pt idx="32">
                  <c:v>2.1</c:v>
                </c:pt>
                <c:pt idx="33">
                  <c:v>2.1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2.2999999999999998</c:v>
                </c:pt>
                <c:pt idx="37">
                  <c:v>2.2999999999999998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2.1</c:v>
                </c:pt>
                <c:pt idx="42">
                  <c:v>2.2999999999999998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2.2000000000000002</c:v>
                </c:pt>
                <c:pt idx="46">
                  <c:v>2</c:v>
                </c:pt>
                <c:pt idx="47">
                  <c:v>2.2000000000000002</c:v>
                </c:pt>
                <c:pt idx="48">
                  <c:v>2.2999999999999998</c:v>
                </c:pt>
                <c:pt idx="49">
                  <c:v>2.5</c:v>
                </c:pt>
                <c:pt idx="50">
                  <c:v>2.4</c:v>
                </c:pt>
                <c:pt idx="51">
                  <c:v>2.2999999999999998</c:v>
                </c:pt>
                <c:pt idx="52">
                  <c:v>2.2999999999999998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2.4</c:v>
                </c:pt>
                <c:pt idx="56">
                  <c:v>2.6</c:v>
                </c:pt>
                <c:pt idx="57">
                  <c:v>2.8</c:v>
                </c:pt>
                <c:pt idx="58">
                  <c:v>2.9</c:v>
                </c:pt>
                <c:pt idx="59">
                  <c:v>2.9</c:v>
                </c:pt>
                <c:pt idx="60">
                  <c:v>3</c:v>
                </c:pt>
                <c:pt idx="61">
                  <c:v>3</c:v>
                </c:pt>
                <c:pt idx="62">
                  <c:v>3.2</c:v>
                </c:pt>
                <c:pt idx="63">
                  <c:v>3.3</c:v>
                </c:pt>
                <c:pt idx="64">
                  <c:v>3.3</c:v>
                </c:pt>
                <c:pt idx="65">
                  <c:v>3.2</c:v>
                </c:pt>
                <c:pt idx="66">
                  <c:v>3.1</c:v>
                </c:pt>
                <c:pt idx="67">
                  <c:v>3.1</c:v>
                </c:pt>
                <c:pt idx="68">
                  <c:v>3</c:v>
                </c:pt>
                <c:pt idx="69">
                  <c:v>2.9</c:v>
                </c:pt>
                <c:pt idx="70">
                  <c:v>3.1</c:v>
                </c:pt>
                <c:pt idx="71">
                  <c:v>3.1</c:v>
                </c:pt>
                <c:pt idx="72">
                  <c:v>3.1</c:v>
                </c:pt>
                <c:pt idx="73">
                  <c:v>3.2</c:v>
                </c:pt>
                <c:pt idx="74">
                  <c:v>3.2</c:v>
                </c:pt>
                <c:pt idx="75">
                  <c:v>3.4</c:v>
                </c:pt>
                <c:pt idx="76">
                  <c:v>3.5</c:v>
                </c:pt>
                <c:pt idx="77">
                  <c:v>3.6</c:v>
                </c:pt>
                <c:pt idx="78">
                  <c:v>3.4</c:v>
                </c:pt>
                <c:pt idx="79">
                  <c:v>3.3</c:v>
                </c:pt>
                <c:pt idx="80">
                  <c:v>3.6</c:v>
                </c:pt>
                <c:pt idx="81">
                  <c:v>3.9</c:v>
                </c:pt>
                <c:pt idx="82">
                  <c:v>3.9</c:v>
                </c:pt>
                <c:pt idx="83">
                  <c:v>3.5</c:v>
                </c:pt>
                <c:pt idx="84">
                  <c:v>3.2</c:v>
                </c:pt>
                <c:pt idx="85">
                  <c:v>3.2</c:v>
                </c:pt>
                <c:pt idx="86">
                  <c:v>3.4</c:v>
                </c:pt>
                <c:pt idx="87">
                  <c:v>3.5</c:v>
                </c:pt>
                <c:pt idx="88">
                  <c:v>3.4</c:v>
                </c:pt>
                <c:pt idx="89">
                  <c:v>3.2</c:v>
                </c:pt>
                <c:pt idx="90">
                  <c:v>3.3</c:v>
                </c:pt>
                <c:pt idx="91">
                  <c:v>3.4</c:v>
                </c:pt>
                <c:pt idx="92">
                  <c:v>3.6</c:v>
                </c:pt>
                <c:pt idx="93">
                  <c:v>3.4</c:v>
                </c:pt>
                <c:pt idx="94">
                  <c:v>3.2</c:v>
                </c:pt>
                <c:pt idx="95">
                  <c:v>2.9</c:v>
                </c:pt>
                <c:pt idx="96">
                  <c:v>3</c:v>
                </c:pt>
                <c:pt idx="97">
                  <c:v>2.9</c:v>
                </c:pt>
                <c:pt idx="98">
                  <c:v>3.3</c:v>
                </c:pt>
                <c:pt idx="99">
                  <c:v>3.3</c:v>
                </c:pt>
                <c:pt idx="100">
                  <c:v>3.2</c:v>
                </c:pt>
                <c:pt idx="101">
                  <c:v>3.2</c:v>
                </c:pt>
                <c:pt idx="102">
                  <c:v>3.3</c:v>
                </c:pt>
                <c:pt idx="103">
                  <c:v>3.5</c:v>
                </c:pt>
                <c:pt idx="104">
                  <c:v>3.5</c:v>
                </c:pt>
                <c:pt idx="105">
                  <c:v>3.7</c:v>
                </c:pt>
                <c:pt idx="106">
                  <c:v>3.9</c:v>
                </c:pt>
                <c:pt idx="107">
                  <c:v>3.8</c:v>
                </c:pt>
                <c:pt idx="108">
                  <c:v>3.8</c:v>
                </c:pt>
                <c:pt idx="109">
                  <c:v>3.4</c:v>
                </c:pt>
                <c:pt idx="110">
                  <c:v>3.5</c:v>
                </c:pt>
                <c:pt idx="111">
                  <c:v>3.6</c:v>
                </c:pt>
                <c:pt idx="112">
                  <c:v>3.7</c:v>
                </c:pt>
                <c:pt idx="113">
                  <c:v>3.9</c:v>
                </c:pt>
                <c:pt idx="114">
                  <c:v>3.9</c:v>
                </c:pt>
                <c:pt idx="115">
                  <c:v>3.7</c:v>
                </c:pt>
                <c:pt idx="116">
                  <c:v>3.6</c:v>
                </c:pt>
                <c:pt idx="117">
                  <c:v>3.5</c:v>
                </c:pt>
                <c:pt idx="118">
                  <c:v>3.7</c:v>
                </c:pt>
                <c:pt idx="119">
                  <c:v>3.7</c:v>
                </c:pt>
                <c:pt idx="120">
                  <c:v>3.8</c:v>
                </c:pt>
                <c:pt idx="121">
                  <c:v>3.7</c:v>
                </c:pt>
                <c:pt idx="122">
                  <c:v>3.5</c:v>
                </c:pt>
                <c:pt idx="123">
                  <c:v>3.3</c:v>
                </c:pt>
                <c:pt idx="124">
                  <c:v>3.5</c:v>
                </c:pt>
                <c:pt idx="125">
                  <c:v>3.8</c:v>
                </c:pt>
                <c:pt idx="126">
                  <c:v>3.9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3.7</c:v>
                </c:pt>
                <c:pt idx="131">
                  <c:v>3.4</c:v>
                </c:pt>
                <c:pt idx="132">
                  <c:v>3.4</c:v>
                </c:pt>
                <c:pt idx="133">
                  <c:v>3.4</c:v>
                </c:pt>
                <c:pt idx="134">
                  <c:v>3.4</c:v>
                </c:pt>
                <c:pt idx="135">
                  <c:v>3.2</c:v>
                </c:pt>
                <c:pt idx="136">
                  <c:v>3</c:v>
                </c:pt>
                <c:pt idx="137">
                  <c:v>3.2</c:v>
                </c:pt>
                <c:pt idx="138">
                  <c:v>3.7</c:v>
                </c:pt>
                <c:pt idx="139">
                  <c:v>3.9</c:v>
                </c:pt>
                <c:pt idx="140">
                  <c:v>4.2</c:v>
                </c:pt>
                <c:pt idx="141">
                  <c:v>4.0999999999999996</c:v>
                </c:pt>
                <c:pt idx="142">
                  <c:v>4.3</c:v>
                </c:pt>
                <c:pt idx="143">
                  <c:v>4.5</c:v>
                </c:pt>
                <c:pt idx="144">
                  <c:v>5.0999999999999996</c:v>
                </c:pt>
                <c:pt idx="145">
                  <c:v>5.8</c:v>
                </c:pt>
                <c:pt idx="146">
                  <c:v>6</c:v>
                </c:pt>
                <c:pt idx="147">
                  <c:v>6</c:v>
                </c:pt>
                <c:pt idx="148">
                  <c:v>6.1</c:v>
                </c:pt>
                <c:pt idx="149">
                  <c:v>6.7</c:v>
                </c:pt>
                <c:pt idx="150">
                  <c:v>6.7</c:v>
                </c:pt>
                <c:pt idx="151">
                  <c:v>6.7</c:v>
                </c:pt>
                <c:pt idx="152">
                  <c:v>6.3</c:v>
                </c:pt>
                <c:pt idx="153">
                  <c:v>6.4</c:v>
                </c:pt>
                <c:pt idx="154">
                  <c:v>6.4</c:v>
                </c:pt>
                <c:pt idx="155">
                  <c:v>6.1</c:v>
                </c:pt>
                <c:pt idx="156">
                  <c:v>6.1</c:v>
                </c:pt>
                <c:pt idx="157">
                  <c:v>6.1</c:v>
                </c:pt>
                <c:pt idx="158">
                  <c:v>6.4</c:v>
                </c:pt>
                <c:pt idx="159">
                  <c:v>6.1</c:v>
                </c:pt>
                <c:pt idx="160">
                  <c:v>6</c:v>
                </c:pt>
                <c:pt idx="161">
                  <c:v>5.6</c:v>
                </c:pt>
                <c:pt idx="162">
                  <c:v>5.7</c:v>
                </c:pt>
                <c:pt idx="163">
                  <c:v>5.3</c:v>
                </c:pt>
                <c:pt idx="164">
                  <c:v>5.2</c:v>
                </c:pt>
                <c:pt idx="165">
                  <c:v>5.2</c:v>
                </c:pt>
                <c:pt idx="166">
                  <c:v>5.2</c:v>
                </c:pt>
                <c:pt idx="167">
                  <c:v>5.2</c:v>
                </c:pt>
                <c:pt idx="168">
                  <c:v>5</c:v>
                </c:pt>
                <c:pt idx="169">
                  <c:v>5</c:v>
                </c:pt>
                <c:pt idx="170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04-4FC8-A1B6-C7534FA57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01888"/>
        <c:axId val="743918832"/>
      </c:lineChart>
      <c:dateAx>
        <c:axId val="1217018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918832"/>
        <c:crosses val="autoZero"/>
        <c:auto val="1"/>
        <c:lblOffset val="100"/>
        <c:baseTimeUnit val="months"/>
      </c:dateAx>
      <c:valAx>
        <c:axId val="7439188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018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Bar:  Price Level Relative to 3/21</a:t>
            </a:r>
          </a:p>
          <a:p>
            <a:pPr algn="ctr">
              <a:defRPr sz="2800"/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Data Label:  Last 12 month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D38-4F21-A7D8-318D8FE549B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D38-4F21-A7D8-318D8FE549BE}"/>
              </c:ext>
            </c:extLst>
          </c:dPt>
          <c:dPt>
            <c:idx val="3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D38-4F21-A7D8-318D8FE549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C4A3AA8-5F99-4194-8EFB-A1E3F3C592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D38-4F21-A7D8-318D8FE549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5DF75BD-A163-400D-9067-AE6D015E94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D38-4F21-A7D8-318D8FE549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732CA18-50D9-45A4-ABED-25BC8A3468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D38-4F21-A7D8-318D8FE549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E6F56CA-0DD1-4152-903A-8100C4C2CB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D38-4F21-A7D8-318D8FE54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Sheet1!$B$2:$E$2</c:f>
              <c:strCache>
                <c:ptCount val="4"/>
                <c:pt idx="0">
                  <c:v>CPI-Gasoline</c:v>
                </c:pt>
                <c:pt idx="1">
                  <c:v>CPI-Food</c:v>
                </c:pt>
                <c:pt idx="2">
                  <c:v>CPI-Shelter</c:v>
                </c:pt>
                <c:pt idx="3">
                  <c:v>CPI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126.53594</c:v>
                </c:pt>
                <c:pt idx="1">
                  <c:v>120.73656</c:v>
                </c:pt>
                <c:pt idx="2">
                  <c:v>120.40322</c:v>
                </c:pt>
                <c:pt idx="3">
                  <c:v>118.23147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Sheet1!$B$4:$E$4</c15:f>
                <c15:dlblRangeCache>
                  <c:ptCount val="4"/>
                  <c:pt idx="0">
                    <c:v>1.2%</c:v>
                  </c:pt>
                  <c:pt idx="1">
                    <c:v>2.2%</c:v>
                  </c:pt>
                  <c:pt idx="2">
                    <c:v>5.5%</c:v>
                  </c:pt>
                  <c:pt idx="3">
                    <c:v>3.4%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0D38-4F21-A7D8-318D8FE54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07439"/>
        <c:axId val="29606479"/>
      </c:barChart>
      <c:catAx>
        <c:axId val="2960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6479"/>
        <c:crosses val="autoZero"/>
        <c:auto val="1"/>
        <c:lblAlgn val="ctr"/>
        <c:lblOffset val="100"/>
        <c:noMultiLvlLbl val="0"/>
      </c:catAx>
      <c:valAx>
        <c:axId val="2960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7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Bar:  Price Level Relative to 3/21</a:t>
            </a:r>
          </a:p>
          <a:p>
            <a:pPr>
              <a:defRPr/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Data Label:  Last 12 month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00C-438C-83FB-E4DBB30C5145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00C-438C-83FB-E4DBB30C514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8640E8F-9456-4CE3-8216-2584529F8C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00C-438C-83FB-E4DBB30C51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D8E311-3473-464C-94F9-D2C80BF270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00C-438C-83FB-E4DBB30C51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FDCF95F-B6E0-4956-942D-AB38CD28D5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00C-438C-83FB-E4DBB30C5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Sheet1!$B$6:$D$6</c:f>
              <c:strCache>
                <c:ptCount val="3"/>
                <c:pt idx="0">
                  <c:v>Zillow-Homes</c:v>
                </c:pt>
                <c:pt idx="1">
                  <c:v>Zillow-Rents</c:v>
                </c:pt>
                <c:pt idx="2">
                  <c:v>CPI-Shelter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127.12854</c:v>
                </c:pt>
                <c:pt idx="1">
                  <c:v>127.68825821694334</c:v>
                </c:pt>
                <c:pt idx="2">
                  <c:v>120.40322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Sheet1!$B$8:$D$8</c15:f>
                <c15:dlblRangeCache>
                  <c:ptCount val="3"/>
                  <c:pt idx="0">
                    <c:v>4.3%</c:v>
                  </c:pt>
                  <c:pt idx="1">
                    <c:v>3.6%</c:v>
                  </c:pt>
                  <c:pt idx="2">
                    <c:v>5.5%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00C-438C-83FB-E4DBB30C51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178495"/>
        <c:axId val="49180415"/>
      </c:barChart>
      <c:catAx>
        <c:axId val="4917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80415"/>
        <c:crosses val="autoZero"/>
        <c:auto val="1"/>
        <c:lblAlgn val="ctr"/>
        <c:lblOffset val="100"/>
        <c:noMultiLvlLbl val="0"/>
      </c:catAx>
      <c:valAx>
        <c:axId val="49180415"/>
        <c:scaling>
          <c:orientation val="minMax"/>
          <c:max val="12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Bar:  Wage Level Relative to 3/21</a:t>
            </a:r>
          </a:p>
          <a:p>
            <a:pPr>
              <a:defRPr/>
            </a:pPr>
            <a:r>
              <a:rPr lang="en-US" sz="28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Data Label:  Last 12 month growth</a:t>
            </a:r>
          </a:p>
        </c:rich>
      </c:tx>
      <c:layout>
        <c:manualLayout>
          <c:xMode val="edge"/>
          <c:yMode val="edge"/>
          <c:x val="0.26141903457719962"/>
          <c:y val="1.3109696364980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7-4D2C-8603-ED9E3E24F13E}"/>
              </c:ext>
            </c:extLst>
          </c:dPt>
          <c:dPt>
            <c:idx val="2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7-4D2C-8603-ED9E3E24F13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B55E2DE-0264-4164-9024-16683D8815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917-4D2C-8603-ED9E3E24F1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38CBCF4-B589-4BFE-B04F-6022BD5909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917-4D2C-8603-ED9E3E24F1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53CF83-DE6E-486D-8933-664E785FCE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917-4D2C-8603-ED9E3E24F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Sheet1!$B$10:$D$10</c:f>
              <c:strCache>
                <c:ptCount val="3"/>
                <c:pt idx="0">
                  <c:v>BLS-Weekly Earnings</c:v>
                </c:pt>
                <c:pt idx="1">
                  <c:v>Wages per Capita</c:v>
                </c:pt>
                <c:pt idx="2">
                  <c:v>CPI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115.32293</c:v>
                </c:pt>
                <c:pt idx="1">
                  <c:v>122.00419826992355</c:v>
                </c:pt>
                <c:pt idx="2">
                  <c:v>118.23147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Sheet1!$B$12:$D$12</c15:f>
                <c15:dlblRangeCache>
                  <c:ptCount val="3"/>
                  <c:pt idx="0">
                    <c:v>3.7%</c:v>
                  </c:pt>
                  <c:pt idx="1">
                    <c:v>4.3%</c:v>
                  </c:pt>
                  <c:pt idx="2">
                    <c:v>3.4%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917-4D2C-8603-ED9E3E24F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30351"/>
        <c:axId val="32631311"/>
      </c:barChart>
      <c:catAx>
        <c:axId val="3263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1311"/>
        <c:crosses val="autoZero"/>
        <c:auto val="1"/>
        <c:lblAlgn val="ctr"/>
        <c:lblOffset val="100"/>
        <c:noMultiLvlLbl val="0"/>
      </c:catAx>
      <c:valAx>
        <c:axId val="32631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Shelter is 36% of CPI and 45% of Core CPI.  About half as much in PCE.  CPI less shelter is 2.3% sine March of last year. Shelter is up 5.8%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36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49% believe Stock Market is down, and unemployment is at a 50 year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8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GDPNow</a:t>
            </a:r>
            <a:r>
              <a:rPr lang="en-US" dirty="0"/>
              <a:t> 2.4%; blue chips consensus 1.5% implies 2.9%, or 2.7%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Largely explained by baby boomer retirements and a little </a:t>
            </a:r>
            <a:r>
              <a:rPr lang="en-US"/>
              <a:t>excess retirements due to COVID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 &lt; 1% increase in employment vs. 3.6% nationally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3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legation.org/delivered_presentations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c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dirty="0">
                <a:solidFill>
                  <a:schemeClr val="tx2"/>
                </a:solidFill>
              </a:rPr>
              <a:t>Spring/Summer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Kentucky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Ph.D. (grwoglom@gmail.com)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183558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3F13F-B490-0C98-3091-CB370E17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3074" name="Picture 2" descr="Those with a graduate degree account for over one-half of student debt">
            <a:extLst>
              <a:ext uri="{FF2B5EF4-FFF2-40B4-BE49-F238E27FC236}">
                <a16:creationId xmlns:a16="http://schemas.microsoft.com/office/drawing/2014/main" id="{B9EA3C50-449B-6A08-2767-A72A1806EC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" y="1432583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FA4938-E2EF-8C58-BB1E-5A17D61E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tu</a:t>
            </a:r>
            <a:r>
              <a:rPr lang="en-US" dirty="0"/>
              <a:t>dent Debt Facts (Cont.)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E3AB0465-A690-5EC3-1D1B-DFE852B6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870" y="1796387"/>
            <a:ext cx="7398130" cy="3511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CF8B9-6D3A-00BC-1BC8-63A345B73897}"/>
              </a:ext>
            </a:extLst>
          </p:cNvPr>
          <p:cNvSpPr txBox="1"/>
          <p:nvPr/>
        </p:nvSpPr>
        <p:spPr>
          <a:xfrm>
            <a:off x="4965539" y="6412788"/>
            <a:ext cx="651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https://educationdata.org/student-loan-debt-statistics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3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June 3,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2DAEF-4540-71B6-51EA-1585F24F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questions in the chat or by raising your digital hand.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tonight (</a:t>
            </a:r>
            <a:r>
              <a:rPr lang="en-US" dirty="0">
                <a:hlinkClick r:id="rId2"/>
              </a:rPr>
              <a:t>https://needelegation.org/delivered_presentations.php</a:t>
            </a:r>
            <a:r>
              <a:rPr lang="en-US" dirty="0"/>
              <a:t>).</a:t>
            </a:r>
          </a:p>
          <a:p>
            <a:r>
              <a:rPr lang="en-US" dirty="0"/>
              <a:t>My macro site: https://sites.google.com/view/macro-current-issues/home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Summary of the state of the macroeconomy.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 on the recovery.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Describe an unprecedented monetary policy achievement that may be unfolding.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Major challenges and uncertainties going forward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Product: 2023Q4 = $28.3 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0DF50C-A1E0-A594-9CAA-E10BB1DD92B5}"/>
              </a:ext>
            </a:extLst>
          </p:cNvPr>
          <p:cNvSpPr txBox="1"/>
          <p:nvPr/>
        </p:nvSpPr>
        <p:spPr>
          <a:xfrm>
            <a:off x="8787539" y="2043325"/>
            <a:ext cx="3169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$29.1</a:t>
            </a:r>
          </a:p>
          <a:p>
            <a:r>
              <a:rPr lang="en-US" sz="3600" b="1" i="1" dirty="0"/>
              <a:t>Less  </a:t>
            </a:r>
            <a:r>
              <a:rPr lang="en-US" sz="3600" dirty="0"/>
              <a:t> Imports</a:t>
            </a:r>
          </a:p>
          <a:p>
            <a:r>
              <a:rPr lang="en-US" sz="3600" b="1" dirty="0"/>
              <a:t>-$3.9</a:t>
            </a:r>
          </a:p>
          <a:p>
            <a:r>
              <a:rPr lang="en-US" sz="3600" b="1" i="1" dirty="0"/>
              <a:t>Plus </a:t>
            </a:r>
            <a:r>
              <a:rPr lang="en-US" sz="3600" dirty="0"/>
              <a:t>Exports</a:t>
            </a:r>
          </a:p>
          <a:p>
            <a:r>
              <a:rPr lang="en-US" sz="3600" b="1" dirty="0"/>
              <a:t>+$3.1</a:t>
            </a:r>
          </a:p>
          <a:p>
            <a:r>
              <a:rPr lang="en-US" sz="3600" b="1" i="1" dirty="0"/>
              <a:t>Equals  </a:t>
            </a:r>
            <a:r>
              <a:rPr lang="en-US" sz="3600" dirty="0"/>
              <a:t>GDP</a:t>
            </a:r>
          </a:p>
          <a:p>
            <a:r>
              <a:rPr lang="en-US" sz="3600" b="1" i="1" dirty="0"/>
              <a:t>$</a:t>
            </a:r>
            <a:r>
              <a:rPr lang="en-US" sz="3600" b="1" i="1" dirty="0">
                <a:solidFill>
                  <a:srgbClr val="FF0000"/>
                </a:solidFill>
              </a:rPr>
              <a:t>28.3</a:t>
            </a:r>
            <a:r>
              <a:rPr lang="en-US" sz="3600" b="1" i="1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ED496D-238F-4BFF-9A2D-990BC3256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890109"/>
              </p:ext>
            </p:extLst>
          </p:nvPr>
        </p:nvGraphicFramePr>
        <p:xfrm>
          <a:off x="838200" y="1570038"/>
          <a:ext cx="6054524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5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49DC-7AD7-9F27-29DF-87D5AE15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2D73F-F438-130A-119F-CA23949B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 descr="U.S. GDP by industry in 2023">
            <a:extLst>
              <a:ext uri="{FF2B5EF4-FFF2-40B4-BE49-F238E27FC236}">
                <a16:creationId xmlns:a16="http://schemas.microsoft.com/office/drawing/2014/main" id="{F3D4FB76-FEA6-A7A4-08C8-CA25C126A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7" y="914400"/>
            <a:ext cx="475487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C406E4-0894-1CE3-6644-0269CF4CDD7B}"/>
              </a:ext>
            </a:extLst>
          </p:cNvPr>
          <p:cNvSpPr txBox="1"/>
          <p:nvPr/>
        </p:nvSpPr>
        <p:spPr>
          <a:xfrm>
            <a:off x="8403220" y="4155311"/>
            <a:ext cx="308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 State and Local Government comprises 10% of GDP!</a:t>
            </a:r>
          </a:p>
        </p:txBody>
      </p:sp>
    </p:spTree>
    <p:extLst>
      <p:ext uri="{BB962C8B-B14F-4D97-AF65-F5344CB8AC3E}">
        <p14:creationId xmlns:p14="http://schemas.microsoft.com/office/powerpoint/2010/main" val="21668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83D49A-3B61-1A7B-B123-D4031A032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3976" y="1361850"/>
            <a:ext cx="9904499" cy="452698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16752-7562-978F-4EB0-3E4DFAA87875}"/>
              </a:ext>
            </a:extLst>
          </p:cNvPr>
          <p:cNvSpPr txBox="1"/>
          <p:nvPr/>
        </p:nvSpPr>
        <p:spPr>
          <a:xfrm>
            <a:off x="4071257" y="2474564"/>
            <a:ext cx="451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Grey bar indicates recessions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 (Doesn’t always work!)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en-US" dirty="0">
                <a:solidFill>
                  <a:srgbClr val="1E4E79"/>
                </a:solidFill>
                <a:latin typeface="Arimo"/>
                <a:sym typeface="Arimo"/>
              </a:rPr>
              <a:t>Recessions are caused by a drop in total spending.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5C13-F1B9-1CAD-E367-320FCF56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is Near Record 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F9BCB-6CD5-3CC6-FFD8-28B6C96C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B9DB30-85BA-2394-0847-AF85F37FB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10515600" cy="4837956"/>
          </a:xfrm>
        </p:spPr>
      </p:pic>
    </p:spTree>
    <p:extLst>
      <p:ext uri="{BB962C8B-B14F-4D97-AF65-F5344CB8AC3E}">
        <p14:creationId xmlns:p14="http://schemas.microsoft.com/office/powerpoint/2010/main" val="133074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8CEB6-2787-CD67-2AE6-484B83144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12006866" cy="49641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9C67F8-D838-4A62-1586-A0347AC911F6}"/>
              </a:ext>
            </a:extLst>
          </p:cNvPr>
          <p:cNvCxnSpPr>
            <a:cxnSpLocks/>
          </p:cNvCxnSpPr>
          <p:nvPr/>
        </p:nvCxnSpPr>
        <p:spPr>
          <a:xfrm flipV="1">
            <a:off x="6470248" y="1655180"/>
            <a:ext cx="5364866" cy="220497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2493-9706-D5CA-BFD2-9D50D502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Aging of the Labor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84907-41AD-7251-A2D7-D8FB734D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6BE7C1-8322-8588-4913-21934BCE1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0537"/>
            <a:ext cx="10515600" cy="4543063"/>
          </a:xfrm>
        </p:spPr>
      </p:pic>
    </p:spTree>
    <p:extLst>
      <p:ext uri="{BB962C8B-B14F-4D97-AF65-F5344CB8AC3E}">
        <p14:creationId xmlns:p14="http://schemas.microsoft.com/office/powerpoint/2010/main" val="3937038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D566-557F-CCCC-7F67-88CEC11F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plemented by Foreign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EBCD-2710-19D5-87D9-E811B9A6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116FB5-B3CA-5515-D811-FC5D7F259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8329"/>
            <a:ext cx="10515600" cy="4375230"/>
          </a:xfrm>
        </p:spPr>
      </p:pic>
    </p:spTree>
    <p:extLst>
      <p:ext uri="{BB962C8B-B14F-4D97-AF65-F5344CB8AC3E}">
        <p14:creationId xmlns:p14="http://schemas.microsoft.com/office/powerpoint/2010/main" val="95196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DDB0-0238-7B50-0FF1-ABD54DDB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is Kentucky Doing?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DCAD8-0F27-9DC4-3AF2-3777674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1DAFC61-2E8F-1D18-CC93-A9F99BF5A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8841"/>
            <a:ext cx="10515600" cy="4218972"/>
          </a:xfrm>
        </p:spPr>
      </p:pic>
    </p:spTree>
    <p:extLst>
      <p:ext uri="{BB962C8B-B14F-4D97-AF65-F5344CB8AC3E}">
        <p14:creationId xmlns:p14="http://schemas.microsoft.com/office/powerpoint/2010/main" val="3892612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25947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in Kentucky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66D2B6-1FC2-5BD2-0511-4FAB75D47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50555"/>
            <a:ext cx="10515600" cy="3590303"/>
          </a:xfrm>
        </p:spPr>
      </p:pic>
    </p:spTree>
    <p:extLst>
      <p:ext uri="{BB962C8B-B14F-4D97-AF65-F5344CB8AC3E}">
        <p14:creationId xmlns:p14="http://schemas.microsoft.com/office/powerpoint/2010/main" val="3952919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There was no apparent Great Resignation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good, but is getting better.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7997BA-4B3E-A2C7-61AF-C98CF50B7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25563"/>
            <a:ext cx="10515600" cy="4722209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458686" y="3029857"/>
            <a:ext cx="7322457" cy="79828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rtgage Rates are Having an Effect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A8EEAA-DB05-7D46-C8B0-9FC7393FA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88963"/>
            <a:ext cx="10515600" cy="4508338"/>
          </a:xfrm>
        </p:spPr>
      </p:pic>
    </p:spTree>
    <p:extLst>
      <p:ext uri="{BB962C8B-B14F-4D97-AF65-F5344CB8AC3E}">
        <p14:creationId xmlns:p14="http://schemas.microsoft.com/office/powerpoint/2010/main" val="152300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C882-3471-06DA-3DB8-E949BEAE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6" y="-98581"/>
            <a:ext cx="9742714" cy="15681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Housing Market and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6AC4-DDD6-C817-6BDB-386A9E2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083F5-C772-C36B-496C-E54873B89FC5}"/>
              </a:ext>
            </a:extLst>
          </p:cNvPr>
          <p:cNvSpPr txBox="1"/>
          <p:nvPr/>
        </p:nvSpPr>
        <p:spPr>
          <a:xfrm>
            <a:off x="7879380" y="6410685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https://www.zillow.com/research/data/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81B20BF-C153-C941-EA49-04594B0DE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200193"/>
              </p:ext>
            </p:extLst>
          </p:nvPr>
        </p:nvGraphicFramePr>
        <p:xfrm>
          <a:off x="838200" y="1221129"/>
          <a:ext cx="10515600" cy="507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7066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Fear Giving Way to Greed?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D98E05-3021-1F31-4B99-DB0D31BA8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66755"/>
            <a:ext cx="10515600" cy="4294208"/>
          </a:xfrm>
        </p:spPr>
      </p:pic>
    </p:spTree>
    <p:extLst>
      <p:ext uri="{BB962C8B-B14F-4D97-AF65-F5344CB8AC3E}">
        <p14:creationId xmlns:p14="http://schemas.microsoft.com/office/powerpoint/2010/main" val="2704677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77070-F6A1-56D1-B5EA-F6F8C97C8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664"/>
            <a:ext cx="12192000" cy="483321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CBCE207-8C7E-5E57-5CF4-479C91254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6284"/>
            <a:ext cx="10515600" cy="46645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B446A-76B6-7D6A-4A04-2BB53D0FA394}"/>
              </a:ext>
            </a:extLst>
          </p:cNvPr>
          <p:cNvSpPr txBox="1"/>
          <p:nvPr/>
        </p:nvSpPr>
        <p:spPr>
          <a:xfrm>
            <a:off x="9436277" y="4480365"/>
            <a:ext cx="290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Looks Worrying?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29EC9-C300-CB32-2B0C-C6D74E5425BD}"/>
              </a:ext>
            </a:extLst>
          </p:cNvPr>
          <p:cNvSpPr txBox="1"/>
          <p:nvPr/>
        </p:nvSpPr>
        <p:spPr>
          <a:xfrm>
            <a:off x="4794503" y="4085496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Fed Doesn’t React until 3/2022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330F2-F97E-8663-D129-2A3357EC1EA8}"/>
              </a:ext>
            </a:extLst>
          </p:cNvPr>
          <p:cNvSpPr txBox="1"/>
          <p:nvPr/>
        </p:nvSpPr>
        <p:spPr>
          <a:xfrm>
            <a:off x="1358751" y="3001104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Inflation Accelerates 3/2021</a:t>
            </a:r>
          </a:p>
        </p:txBody>
      </p:sp>
    </p:spTree>
    <p:extLst>
      <p:ext uri="{BB962C8B-B14F-4D97-AF65-F5344CB8AC3E}">
        <p14:creationId xmlns:p14="http://schemas.microsoft.com/office/powerpoint/2010/main" val="25505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450764" y="6441462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https://www.businessinsider.com/pce-vs-cpi-weight-comparisons-2014-6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123371" y="1325563"/>
            <a:ext cx="3490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tends typically to be 0.3 pct point higher </a:t>
            </a:r>
          </a:p>
          <a:p>
            <a:r>
              <a:rPr lang="en-US" sz="3200" dirty="0"/>
              <a:t>April: 	</a:t>
            </a:r>
          </a:p>
          <a:p>
            <a:r>
              <a:rPr lang="en-US" sz="3200" dirty="0"/>
              <a:t>CPI, 3.4% PCE, 2.7%</a:t>
            </a:r>
          </a:p>
          <a:p>
            <a:r>
              <a:rPr lang="en-US" sz="3200" dirty="0"/>
              <a:t>Core CPI, 3.6% Core PCE, 2.8%.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1DE676-8EC0-13A6-2DF5-C1A2F2CCE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2456" y="1388964"/>
            <a:ext cx="9310915" cy="4687374"/>
          </a:xfrm>
        </p:spPr>
      </p:pic>
    </p:spTree>
    <p:extLst>
      <p:ext uri="{BB962C8B-B14F-4D97-AF65-F5344CB8AC3E}">
        <p14:creationId xmlns:p14="http://schemas.microsoft.com/office/powerpoint/2010/main" val="6031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F6C7-44C4-0E61-D0A4-F5977B93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 of Inflation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95989-7EDF-39F8-F714-EC78264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1026" name="Picture 2" descr="What's Going On With Eggs? - The New York Times">
            <a:extLst>
              <a:ext uri="{FF2B5EF4-FFF2-40B4-BE49-F238E27FC236}">
                <a16:creationId xmlns:a16="http://schemas.microsoft.com/office/drawing/2014/main" id="{7E02E16D-0AFB-4869-5103-464755BD07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30" y="1383588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3728AD-5E39-0C59-2916-F478F562B6FF}"/>
              </a:ext>
            </a:extLst>
          </p:cNvPr>
          <p:cNvSpPr txBox="1"/>
          <p:nvPr/>
        </p:nvSpPr>
        <p:spPr>
          <a:xfrm>
            <a:off x="611075" y="1920204"/>
            <a:ext cx="3773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Reasons for Measuring Recent Inflation:</a:t>
            </a:r>
          </a:p>
          <a:p>
            <a:pPr marL="514350" indent="-514350">
              <a:buAutoNum type="arabicPeriod"/>
            </a:pPr>
            <a:r>
              <a:rPr lang="en-US" sz="2800" dirty="0"/>
              <a:t>What has happened to the Cost of Living?</a:t>
            </a:r>
          </a:p>
          <a:p>
            <a:pPr marL="514350" indent="-514350">
              <a:buAutoNum type="arabicPeriod"/>
            </a:pPr>
            <a:r>
              <a:rPr lang="en-US" sz="2800" dirty="0"/>
              <a:t>What is likely to happen to inflation over the next 12-18 months?</a:t>
            </a:r>
          </a:p>
        </p:txBody>
      </p:sp>
    </p:spTree>
    <p:extLst>
      <p:ext uri="{BB962C8B-B14F-4D97-AF65-F5344CB8AC3E}">
        <p14:creationId xmlns:p14="http://schemas.microsoft.com/office/powerpoint/2010/main" val="1017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EC7580-217F-6562-A64E-1C359F96B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23" y="1557089"/>
            <a:ext cx="9599271" cy="4162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BEB0B-9EE4-653E-7C80-6F4A4952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“Underlying”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CBFBA-D8F8-1B65-6FF4-FBD3B8B1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C02C8-3A0B-9EC1-9334-94E5FEC6B23B}"/>
              </a:ext>
            </a:extLst>
          </p:cNvPr>
          <p:cNvSpPr txBox="1"/>
          <p:nvPr/>
        </p:nvSpPr>
        <p:spPr>
          <a:xfrm>
            <a:off x="5460201" y="2445883"/>
            <a:ext cx="208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Super Core!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2602E-7A7B-AD64-A497-9FC48AD6F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38" y="1204658"/>
            <a:ext cx="1099276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Importance &amp; Problems with 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631667"/>
              </p:ext>
            </p:extLst>
          </p:nvPr>
        </p:nvGraphicFramePr>
        <p:xfrm>
          <a:off x="838200" y="1219200"/>
          <a:ext cx="10515600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576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Inflation, Yet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B4B56AB-306C-02E3-E2ED-876A9681E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02800"/>
              </p:ext>
            </p:extLst>
          </p:nvPr>
        </p:nvGraphicFramePr>
        <p:xfrm>
          <a:off x="1371600" y="1107590"/>
          <a:ext cx="9448800" cy="512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8B25BE-2EF1-75A0-9B4E-012BAE5B9852}"/>
              </a:ext>
            </a:extLst>
          </p:cNvPr>
          <p:cNvSpPr txBox="1"/>
          <p:nvPr/>
        </p:nvSpPr>
        <p:spPr>
          <a:xfrm>
            <a:off x="4535714" y="6472762"/>
            <a:ext cx="642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 Reserve of Atlanta, “Wage Tracker” and BLS</a:t>
            </a:r>
          </a:p>
        </p:txBody>
      </p:sp>
    </p:spTree>
    <p:extLst>
      <p:ext uri="{BB962C8B-B14F-4D97-AF65-F5344CB8AC3E}">
        <p14:creationId xmlns:p14="http://schemas.microsoft.com/office/powerpoint/2010/main" val="3757085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9661-8FC0-73A2-59EF-42215DCB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“Nominal” 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6137-66C9-7172-BDE2-4287108D4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4931229" cy="4351338"/>
          </a:xfrm>
        </p:spPr>
        <p:txBody>
          <a:bodyPr/>
          <a:lstStyle/>
          <a:p>
            <a:r>
              <a:rPr lang="en-US" dirty="0"/>
              <a:t>Inflation:  A lot of progress on inflation, but the recent data are troubling.</a:t>
            </a:r>
          </a:p>
          <a:p>
            <a:r>
              <a:rPr lang="en-US" dirty="0"/>
              <a:t>But, this is not the popular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3287-04A6-1739-1128-F40D0C4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435B3-FD18-3556-14B6-59D9C64A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632" y="1570730"/>
            <a:ext cx="5285491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FE527-DA3C-E2A3-4CC1-FF25B15C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We Give These Lectures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5C691E-64AA-5C1A-CE26-9726B6DB6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432" y="1560575"/>
            <a:ext cx="4899277" cy="4219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4AE71-AD17-4072-91FB-913D5521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273C1-0FB6-1938-0689-743E30695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000" y="1560575"/>
            <a:ext cx="5343800" cy="4349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C49315-20EB-BB1A-BBEA-8B0EDFDC190E}"/>
              </a:ext>
            </a:extLst>
          </p:cNvPr>
          <p:cNvSpPr txBox="1"/>
          <p:nvPr/>
        </p:nvSpPr>
        <p:spPr>
          <a:xfrm>
            <a:off x="3194613" y="6371334"/>
            <a:ext cx="887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https://www.theguardian.com/us-news/article/2024/may/22/poll-economy-recession-biden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F65C-76A8-15F6-5912-117489CF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</a:t>
            </a:r>
            <a:r>
              <a:rPr lang="en-US" dirty="0"/>
              <a:t>h Prices versus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17313-AFAA-3899-2023-AE177963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DC7F69D-24EC-F1D0-06D6-D10F3DA6C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018981"/>
              </p:ext>
            </p:extLst>
          </p:nvPr>
        </p:nvGraphicFramePr>
        <p:xfrm>
          <a:off x="838200" y="1325563"/>
          <a:ext cx="10515600" cy="490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004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F5B7-1825-18F4-7170-5BE9128F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using Prices Vs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10970-5611-8600-4EE5-9BC43174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4EA49944-151F-FFD2-E040-1902FB124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939672"/>
              </p:ext>
            </p:extLst>
          </p:nvPr>
        </p:nvGraphicFramePr>
        <p:xfrm>
          <a:off x="838200" y="1325563"/>
          <a:ext cx="10515600" cy="490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0839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FF5F-CF59-BEA4-FAC4-6DC18CD0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vs Prices and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31D04-C3CD-F7A2-3108-27019A00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1E8E3CA-757E-8246-95ED-C6CCCE686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996858"/>
              </p:ext>
            </p:extLst>
          </p:nvPr>
        </p:nvGraphicFramePr>
        <p:xfrm>
          <a:off x="838200" y="1325563"/>
          <a:ext cx="10515600" cy="484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076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485C-58C5-6FDE-9C80-6499B342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5913D-A91B-4E51-7DA4-2FDC8D6E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policies aim to affect the level of total spending or “aggregate demand.”</a:t>
            </a:r>
          </a:p>
          <a:p>
            <a:r>
              <a:rPr lang="en-US" dirty="0"/>
              <a:t>Fiscal Policies of increasing spending and/or cutting taxes can raise total spending. (Congress and the President)</a:t>
            </a:r>
          </a:p>
          <a:p>
            <a:r>
              <a:rPr lang="en-US" dirty="0"/>
              <a:t>Monetary Policy affects total spending via interest rates: lower interest rates leads to more spending (the Fed)</a:t>
            </a:r>
          </a:p>
          <a:p>
            <a:pPr marL="0" indent="0">
              <a:buNone/>
            </a:pPr>
            <a:r>
              <a:rPr lang="en-US" dirty="0"/>
              <a:t>Except in deep recessions, the Fed has primary responsibility for stabilization policies.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1F39E-A330-EE02-CF27-CFE3127C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Effects: Fiscal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355" y="12775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2020-2021:  massive stimulus, $4.6t:  Cares Act, 3 rounds of stimulus checks, expanded unemployment benefits, Payroll Protection Loans.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5392B-DA3A-4613-BA66-819D85AB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818" y="2210393"/>
            <a:ext cx="5838359" cy="4109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DA1B1-90AA-C179-9CBF-699C79D4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05" y="2169466"/>
            <a:ext cx="5642658" cy="41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Pol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icy Effects:  Monetary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C452F-8BF2-F06B-1543-5490876D6883}"/>
              </a:ext>
            </a:extLst>
          </p:cNvPr>
          <p:cNvSpPr txBox="1"/>
          <p:nvPr/>
        </p:nvSpPr>
        <p:spPr>
          <a:xfrm>
            <a:off x="525346" y="1132504"/>
            <a:ext cx="9615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2020-2/2022:  short term policy interest rate at zero, new round of quantitative easing.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3/2022-present:  most rapid increase in interest rates since Paul Volcker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5F4249B-950B-B46B-AF30-14D0D9C1F5C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7872" y="3007203"/>
            <a:ext cx="5303520" cy="3291840"/>
          </a:xfr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7B16D0C5-8B58-3BA0-E8A4-2E441ED1B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46" y="3007203"/>
            <a:ext cx="5391631" cy="312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0B94-5460-ABFC-CC18-00977852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Evolving Views on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65D64-CD17-2FAB-2EF7-C479CF12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2D13F-6AB4-000A-6740-4F03F8ED032D}"/>
              </a:ext>
            </a:extLst>
          </p:cNvPr>
          <p:cNvSpPr txBox="1"/>
          <p:nvPr/>
        </p:nvSpPr>
        <p:spPr>
          <a:xfrm>
            <a:off x="6738753" y="1476234"/>
            <a:ext cx="4355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Austin </a:t>
            </a:r>
            <a:r>
              <a:rPr lang="en-US" sz="2400" dirty="0" err="1"/>
              <a:t>Goolsbee</a:t>
            </a:r>
            <a:r>
              <a:rPr lang="en-US" sz="2400" dirty="0"/>
              <a:t>, President of the Chicago Fed,  The economy is on a “golden path” and will achieve the  “mother of all soft landings.”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A4C6E-B3C2-8AF8-FDFD-3B4645066644}"/>
              </a:ext>
            </a:extLst>
          </p:cNvPr>
          <p:cNvSpPr txBox="1"/>
          <p:nvPr/>
        </p:nvSpPr>
        <p:spPr>
          <a:xfrm>
            <a:off x="7116290" y="4556061"/>
            <a:ext cx="352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did this happen?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B8471-B9D5-6088-A85C-57618C56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7" y="1281946"/>
            <a:ext cx="5821615" cy="4754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B7CCCE-9CDB-DD54-E2B7-FE35A6362205}"/>
              </a:ext>
            </a:extLst>
          </p:cNvPr>
          <p:cNvSpPr txBox="1"/>
          <p:nvPr/>
        </p:nvSpPr>
        <p:spPr>
          <a:xfrm>
            <a:off x="2395959" y="1063953"/>
            <a:ext cx="263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0003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D94C-BDE8-FFE1-9362-5B004C96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2" y="2708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</a:t>
            </a:r>
            <a:r>
              <a:rPr lang="en-US" dirty="0"/>
              <a:t>g-Term Inflation Expectations Remained “Well Anchored”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BC1E879-8624-7E9D-71D7-E2C848F21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4399" y="1841106"/>
            <a:ext cx="5508171" cy="45900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6DE86-7EA2-ED23-4FC6-C0763208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3E0DB-22D5-B81C-6AFB-46C08C185700}"/>
              </a:ext>
            </a:extLst>
          </p:cNvPr>
          <p:cNvSpPr txBox="1"/>
          <p:nvPr/>
        </p:nvSpPr>
        <p:spPr>
          <a:xfrm>
            <a:off x="9636761" y="2554514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Worrying?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E9FE8C-7AB7-CA57-1B8B-57577C85E4B7}"/>
              </a:ext>
            </a:extLst>
          </p:cNvPr>
          <p:cNvCxnSpPr/>
          <p:nvPr/>
        </p:nvCxnSpPr>
        <p:spPr>
          <a:xfrm>
            <a:off x="10718076" y="3019984"/>
            <a:ext cx="291009" cy="4817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1E256DA-1571-0BE3-9EDB-195144785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9" y="1841106"/>
            <a:ext cx="5587773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4653-86DA-511C-B66D-0883F4AC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</a:t>
            </a:r>
            <a:r>
              <a:rPr lang="en-US" dirty="0"/>
              <a:t>essing Credit and Blame (my views)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4C981-402A-46C0-7758-D440B614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Congress and the President:  Fiscal Stimulus prevented deep world-wide recession.  American Rescue Plan probably too big.</a:t>
            </a:r>
          </a:p>
          <a:p>
            <a:r>
              <a:rPr lang="en-US" dirty="0"/>
              <a:t>The Fed.  Major blame for being late in reacting to increase in inflation.  Since 3/22, so far so good.  Verdict is out:  good policy or good luck?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01B33-F91D-71C2-681B-52C90456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1712-6BC4-8F88-1D98-8AE80698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we Given Talks?</a:t>
            </a:r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E307618F-43EE-ADCD-E42B-4EE24F08D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999" y="1077071"/>
            <a:ext cx="7738533" cy="50815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5426-BECD-224C-A88F-0E994EB4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14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6394-F7A0-BC92-ABC4-6B49ABEC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will the Fed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CCB0-52D2-40A2-2898-0D5CC676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Pending Developments:</a:t>
            </a:r>
          </a:p>
          <a:p>
            <a:r>
              <a:rPr lang="en-US" dirty="0"/>
              <a:t>Consumption (2/3rds of GDP) appears to be slowing.</a:t>
            </a:r>
          </a:p>
          <a:p>
            <a:r>
              <a:rPr lang="en-US" dirty="0"/>
              <a:t>Progress on inflation in some doubt.</a:t>
            </a:r>
          </a:p>
          <a:p>
            <a:r>
              <a:rPr lang="en-US" dirty="0"/>
              <a:t>Wednesday, June 12 Fed policy meeting with new economic projections.</a:t>
            </a:r>
          </a:p>
          <a:p>
            <a:r>
              <a:rPr lang="en-US" dirty="0"/>
              <a:t>Politically Charged Environment!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9C8B2-0B4D-5C98-BAE7-84A834A3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327C-1A6F-EF14-A14F-53C9B780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rest Rate Cuts?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80BD2-B4F2-D808-5A3B-E701EBE0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7D1CC4-0990-5F61-F35D-7947DBFA1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301" y="1461589"/>
            <a:ext cx="8683830" cy="4846320"/>
          </a:xfrm>
        </p:spPr>
      </p:pic>
    </p:spTree>
    <p:extLst>
      <p:ext uri="{BB962C8B-B14F-4D97-AF65-F5344CB8AC3E}">
        <p14:creationId xmlns:p14="http://schemas.microsoft.com/office/powerpoint/2010/main" val="239432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64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nfo@NEEDEcon.org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(6/03): Economic Update (Geoffrey Woglom, Amherst College)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(6/10):  Federal Debt and Deficits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(6/17): Trade and Globalization (Avik Chakrabarti, Univ. Wisconsin- Milwaukee)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(6/24): International Institutions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(7/1):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(7/8 ): Is College Worth It (Geoffrey Woglom, Amherst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6730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30480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</a:t>
            </a:r>
            <a:r>
              <a:rPr lang="en-US"/>
              <a:t>at is Globalization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19235</TotalTime>
  <Words>1751</Words>
  <Application>Microsoft Office PowerPoint</Application>
  <PresentationFormat>Widescreen</PresentationFormat>
  <Paragraphs>291</Paragraphs>
  <Slides>52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Arimo</vt:lpstr>
      <vt:lpstr>Calibri</vt:lpstr>
      <vt:lpstr>Courier New</vt:lpstr>
      <vt:lpstr>Garamond</vt:lpstr>
      <vt:lpstr>Custom Design</vt:lpstr>
      <vt:lpstr>PowerPoint Presentation</vt:lpstr>
      <vt:lpstr> National Economic Education Delegation</vt:lpstr>
      <vt:lpstr>Who Are We?</vt:lpstr>
      <vt:lpstr>Where Are We?</vt:lpstr>
      <vt:lpstr>Where Have we Given Talks?</vt:lpstr>
      <vt:lpstr> Available NEED Topics Include:</vt:lpstr>
      <vt:lpstr> Course Outline</vt:lpstr>
      <vt:lpstr>Who Holds US Debt?</vt:lpstr>
      <vt:lpstr>PowerPoint Presentation</vt:lpstr>
      <vt:lpstr>Main Economic Institutions</vt:lpstr>
      <vt:lpstr> How Economists Decide How Much to Fight  Climate Change: Cost Benefit Analysis</vt:lpstr>
      <vt:lpstr>3. Student Debt Facts (Cont.)</vt:lpstr>
      <vt:lpstr>PowerPoint Presentation</vt:lpstr>
      <vt:lpstr>Credits and Disclaimer</vt:lpstr>
      <vt:lpstr>Submitting Questions</vt:lpstr>
      <vt:lpstr>Outline for the Talk</vt:lpstr>
      <vt:lpstr>Gross Domestic Product: 2023Q4 = $28.3 tr</vt:lpstr>
      <vt:lpstr>Different Breakdown</vt:lpstr>
      <vt:lpstr>GDP and ‘Potential’ during the Recovery</vt:lpstr>
      <vt:lpstr>What is a Recession?</vt:lpstr>
      <vt:lpstr>Unemployment is Near Record Lows</vt:lpstr>
      <vt:lpstr>Where Have All the Workers Gone?</vt:lpstr>
      <vt:lpstr>The Aging of the Labor Force</vt:lpstr>
      <vt:lpstr>Supplemented by Foreign Workers</vt:lpstr>
      <vt:lpstr>How is Kentucky Doing?</vt:lpstr>
      <vt:lpstr>Labor Market in Kentucky </vt:lpstr>
      <vt:lpstr>Overall Good News on the Real Side</vt:lpstr>
      <vt:lpstr>Interest Rates: Era of Falling Rates Over?</vt:lpstr>
      <vt:lpstr>Mortgage Rates are Having an Effect ?</vt:lpstr>
      <vt:lpstr>National Housing Market and Closer to Home</vt:lpstr>
      <vt:lpstr>Stock Prices:  Fear Giving Way to Greed?</vt:lpstr>
      <vt:lpstr>Inflation during the Recovery (CPI)</vt:lpstr>
      <vt:lpstr>Fed’s Measure (PCE)</vt:lpstr>
      <vt:lpstr>CPI vs. PCE:  Differences</vt:lpstr>
      <vt:lpstr>Uses of Inflation Measures</vt:lpstr>
      <vt:lpstr>Measuring “Underlying” Inflation</vt:lpstr>
      <vt:lpstr>The Importance &amp; Problems with Rents</vt:lpstr>
      <vt:lpstr>Wages Haven’t Kept Pace with Inflation, Yet</vt:lpstr>
      <vt:lpstr>The “Nominal”  Side</vt:lpstr>
      <vt:lpstr>Why We Give These Lectures</vt:lpstr>
      <vt:lpstr>High Prices versus Inflation</vt:lpstr>
      <vt:lpstr>Housing Prices Vs Inflation</vt:lpstr>
      <vt:lpstr>Wages vs Prices and Inflation</vt:lpstr>
      <vt:lpstr>Policy Effects</vt:lpstr>
      <vt:lpstr>Policy  Effects: Fiscal</vt:lpstr>
      <vt:lpstr>Policy Effects:  Monetary</vt:lpstr>
      <vt:lpstr>Fed’s Evolving Views on the Economy</vt:lpstr>
      <vt:lpstr>Long-Term Inflation Expectations Remained “Well Anchored”</vt:lpstr>
      <vt:lpstr>Assessing Credit and Blame (my views)</vt:lpstr>
      <vt:lpstr>What will the Fed Do?</vt:lpstr>
      <vt:lpstr>Interest Rate Cuts?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grwoglom@gmail.com</cp:lastModifiedBy>
  <cp:revision>427</cp:revision>
  <cp:lastPrinted>2022-01-18T19:59:29Z</cp:lastPrinted>
  <dcterms:created xsi:type="dcterms:W3CDTF">2017-05-03T22:30:38Z</dcterms:created>
  <dcterms:modified xsi:type="dcterms:W3CDTF">2024-06-03T15:38:14Z</dcterms:modified>
</cp:coreProperties>
</file>